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72" r:id="rId2"/>
    <p:sldMasterId id="2147484001" r:id="rId3"/>
  </p:sldMasterIdLst>
  <p:notesMasterIdLst>
    <p:notesMasterId r:id="rId34"/>
  </p:notesMasterIdLst>
  <p:sldIdLst>
    <p:sldId id="340" r:id="rId4"/>
    <p:sldId id="351" r:id="rId5"/>
    <p:sldId id="354" r:id="rId6"/>
    <p:sldId id="355" r:id="rId7"/>
    <p:sldId id="356" r:id="rId8"/>
    <p:sldId id="357" r:id="rId9"/>
    <p:sldId id="358" r:id="rId10"/>
    <p:sldId id="359" r:id="rId11"/>
    <p:sldId id="360" r:id="rId12"/>
    <p:sldId id="369" r:id="rId13"/>
    <p:sldId id="361" r:id="rId14"/>
    <p:sldId id="367" r:id="rId15"/>
    <p:sldId id="364" r:id="rId16"/>
    <p:sldId id="365" r:id="rId17"/>
    <p:sldId id="366" r:id="rId18"/>
    <p:sldId id="378" r:id="rId19"/>
    <p:sldId id="368" r:id="rId20"/>
    <p:sldId id="374" r:id="rId21"/>
    <p:sldId id="362" r:id="rId22"/>
    <p:sldId id="363" r:id="rId23"/>
    <p:sldId id="370" r:id="rId24"/>
    <p:sldId id="371" r:id="rId25"/>
    <p:sldId id="372" r:id="rId26"/>
    <p:sldId id="375" r:id="rId27"/>
    <p:sldId id="373" r:id="rId28"/>
    <p:sldId id="376" r:id="rId29"/>
    <p:sldId id="323" r:id="rId30"/>
    <p:sldId id="310" r:id="rId31"/>
    <p:sldId id="272" r:id="rId32"/>
    <p:sldId id="25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6" autoAdjust="0"/>
    <p:restoredTop sz="94434" autoAdjust="0"/>
  </p:normalViewPr>
  <p:slideViewPr>
    <p:cSldViewPr>
      <p:cViewPr varScale="1">
        <p:scale>
          <a:sx n="67" d="100"/>
          <a:sy n="67" d="100"/>
        </p:scale>
        <p:origin x="1578" y="60"/>
      </p:cViewPr>
      <p:guideLst>
        <p:guide orient="horz" pos="2160"/>
        <p:guide pos="2880"/>
      </p:guideLst>
    </p:cSldViewPr>
  </p:slideViewPr>
  <p:outlineViewPr>
    <p:cViewPr>
      <p:scale>
        <a:sx n="33" d="100"/>
        <a:sy n="33" d="100"/>
      </p:scale>
      <p:origin x="0" y="1037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F5F93A4-3978-496F-904F-73A914752735}" type="datetimeFigureOut">
              <a:rPr lang="en-US"/>
              <a:pPr>
                <a:defRPr/>
              </a:pPr>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67F7B0-4BAB-4BB9-9F57-843572C9D322}" type="slidenum">
              <a:rPr lang="en-US"/>
              <a:pPr>
                <a:defRPr/>
              </a:pPr>
              <a:t>‹#›</a:t>
            </a:fld>
            <a:endParaRPr lang="en-US"/>
          </a:p>
        </p:txBody>
      </p:sp>
    </p:spTree>
    <p:extLst>
      <p:ext uri="{BB962C8B-B14F-4D97-AF65-F5344CB8AC3E}">
        <p14:creationId xmlns:p14="http://schemas.microsoft.com/office/powerpoint/2010/main" val="2203700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obalcitizen.org/en/2015earthda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nceeurope.org/index.php?page=founding-assembl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c.europa.eu/euraxess/index.cfm/rights/europeanCharter"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rri-tools.eu/" TargetMode="External"/><Relationship Id="rId4" Type="http://schemas.openxmlformats.org/officeDocument/2006/relationships/hyperlink" Target="http://erc.europa.e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c.europa.eu/euraxess/index.cfm/rights/europeanCharter"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rri-tools.eu/" TargetMode="External"/><Relationship Id="rId4" Type="http://schemas.openxmlformats.org/officeDocument/2006/relationships/hyperlink" Target="http://erc.europa.eu/"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67F7B0-4BAB-4BB9-9F57-843572C9D322}" type="slidenum">
              <a:rPr lang="en-US" smtClean="0"/>
              <a:pPr>
                <a:defRPr/>
              </a:pPr>
              <a:t>1</a:t>
            </a:fld>
            <a:endParaRPr lang="en-US"/>
          </a:p>
        </p:txBody>
      </p:sp>
    </p:spTree>
    <p:extLst>
      <p:ext uri="{BB962C8B-B14F-4D97-AF65-F5344CB8AC3E}">
        <p14:creationId xmlns:p14="http://schemas.microsoft.com/office/powerpoint/2010/main" val="720969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European Fund for Strategic Investments (EFSI) will mobilise additional investments in the real economy in areas including infrastructure, education, research, innovation, renewable energy and energy efficiency. It will also focus on SMEs and mid-cap companies (companies with between 250 and 3000 employees). The EFSI should target projects that promote job-creation, long-term growth and competitiveness. The proposal also sets up a European Investment Advisory Hub (EIAH) to provide advisory support to project identification, preparation and development across the Union. Finally, a European Investment Project Pipeline will improve investors' knowledge of existing and potential future projects, with no guarantee that these projects will be financed by the EFSI.</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A7090-1050-41E8-A2D4-23EB918F7066}" type="slidenum">
              <a:rPr lang="en-US" smtClean="0"/>
              <a:pPr/>
              <a:t>20</a:t>
            </a:fld>
            <a:endParaRPr lang="en-US" smtClean="0"/>
          </a:p>
        </p:txBody>
      </p:sp>
    </p:spTree>
    <p:extLst>
      <p:ext uri="{BB962C8B-B14F-4D97-AF65-F5344CB8AC3E}">
        <p14:creationId xmlns:p14="http://schemas.microsoft.com/office/powerpoint/2010/main" val="140907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7F7B0-4BAB-4BB9-9F57-843572C9D322}" type="slidenum">
              <a:rPr lang="en-US" smtClean="0"/>
              <a:pPr>
                <a:defRPr/>
              </a:pPr>
              <a:t>21</a:t>
            </a:fld>
            <a:endParaRPr lang="en-US"/>
          </a:p>
        </p:txBody>
      </p:sp>
    </p:spTree>
    <p:extLst>
      <p:ext uri="{BB962C8B-B14F-4D97-AF65-F5344CB8AC3E}">
        <p14:creationId xmlns:p14="http://schemas.microsoft.com/office/powerpoint/2010/main" val="367567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7F7B0-4BAB-4BB9-9F57-843572C9D322}" type="slidenum">
              <a:rPr lang="en-US" smtClean="0"/>
              <a:pPr>
                <a:defRPr/>
              </a:pPr>
              <a:t>23</a:t>
            </a:fld>
            <a:endParaRPr lang="en-US"/>
          </a:p>
        </p:txBody>
      </p:sp>
    </p:spTree>
    <p:extLst>
      <p:ext uri="{BB962C8B-B14F-4D97-AF65-F5344CB8AC3E}">
        <p14:creationId xmlns:p14="http://schemas.microsoft.com/office/powerpoint/2010/main" val="213669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67F7B0-4BAB-4BB9-9F57-843572C9D322}" type="slidenum">
              <a:rPr lang="en-US" smtClean="0"/>
              <a:pPr>
                <a:defRPr/>
              </a:pPr>
              <a:t>24</a:t>
            </a:fld>
            <a:endParaRPr lang="en-US"/>
          </a:p>
        </p:txBody>
      </p:sp>
    </p:spTree>
    <p:extLst>
      <p:ext uri="{BB962C8B-B14F-4D97-AF65-F5344CB8AC3E}">
        <p14:creationId xmlns:p14="http://schemas.microsoft.com/office/powerpoint/2010/main" val="118003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Angry Birds and Earth Day Network Announce New In-Game Experience to Fight Climate Change for 45th Anniversary of Earth Day The experience will be integrated into an Angry Birds title during the General Assembly of the United Nation events in New York this September when world leaders will announce sustainable goals around climate, in advance of COP 21 in Paris.</a:t>
            </a:r>
          </a:p>
          <a:p>
            <a:r>
              <a:rPr lang="en-US" dirty="0" smtClean="0">
                <a:effectLst/>
              </a:rPr>
              <a:t>Rovio Entertainment, in cooperation with the Earth Day Network, will announce Angry Birds' "Champions for Earth" – an awareness driving in-game experience – at </a:t>
            </a:r>
            <a:r>
              <a:rPr lang="en-US" dirty="0" smtClean="0">
                <a:effectLst/>
                <a:hlinkClick r:id="rId3"/>
              </a:rPr>
              <a:t>Global Citizen 2015 Earth Day</a:t>
            </a:r>
            <a:r>
              <a:rPr lang="en-US" dirty="0" smtClean="0">
                <a:effectLst/>
              </a:rPr>
              <a:t>, on April 18</a:t>
            </a:r>
            <a:r>
              <a:rPr lang="en-US" baseline="30000" dirty="0" smtClean="0">
                <a:effectLst/>
              </a:rPr>
              <a:t>th</a:t>
            </a:r>
            <a:r>
              <a:rPr lang="en-US" dirty="0" smtClean="0">
                <a:effectLst/>
              </a:rPr>
              <a:t>, at the National Mall. The experience will be integrated into the game in September timed to the General Assembly events in New York. As world leaders, including the Pope and United Nations dignitaries, work through climate issues to announce sustainable goals– there will be playable content aimed to engage the millions of Angry Birds players around the globe during this discussion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67F7B0-4BAB-4BB9-9F57-843572C9D322}" type="slidenum">
              <a:rPr lang="en-US" smtClean="0"/>
              <a:pPr>
                <a:defRPr/>
              </a:pPr>
              <a:t>25</a:t>
            </a:fld>
            <a:endParaRPr lang="en-US"/>
          </a:p>
        </p:txBody>
      </p:sp>
    </p:spTree>
    <p:extLst>
      <p:ext uri="{BB962C8B-B14F-4D97-AF65-F5344CB8AC3E}">
        <p14:creationId xmlns:p14="http://schemas.microsoft.com/office/powerpoint/2010/main" val="211107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67F7B0-4BAB-4BB9-9F57-843572C9D322}" type="slidenum">
              <a:rPr lang="en-US" smtClean="0"/>
              <a:pPr>
                <a:defRPr/>
              </a:pPr>
              <a:t>27</a:t>
            </a:fld>
            <a:endParaRPr lang="en-US"/>
          </a:p>
        </p:txBody>
      </p:sp>
    </p:spTree>
    <p:extLst>
      <p:ext uri="{BB962C8B-B14F-4D97-AF65-F5344CB8AC3E}">
        <p14:creationId xmlns:p14="http://schemas.microsoft.com/office/powerpoint/2010/main" val="396156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err="1" smtClean="0">
                <a:effectLst/>
              </a:rPr>
              <a:t>EuroScience</a:t>
            </a:r>
            <a:r>
              <a:rPr lang="en-US" b="1" dirty="0" smtClean="0">
                <a:effectLst/>
              </a:rPr>
              <a:t> </a:t>
            </a:r>
            <a:r>
              <a:rPr lang="en-US" dirty="0" smtClean="0">
                <a:effectLst/>
              </a:rPr>
              <a:t>is the non-profit grassroots association of researchers in Europe.</a:t>
            </a:r>
          </a:p>
          <a:p>
            <a:r>
              <a:rPr lang="en-US" dirty="0" smtClean="0">
                <a:effectLst/>
              </a:rPr>
              <a:t>Open to European researchers across disciplines and countries, </a:t>
            </a:r>
            <a:r>
              <a:rPr lang="en-US" dirty="0" err="1" smtClean="0">
                <a:effectLst/>
              </a:rPr>
              <a:t>EuroScience</a:t>
            </a:r>
            <a:r>
              <a:rPr lang="en-US" dirty="0" smtClean="0">
                <a:effectLst/>
              </a:rPr>
              <a:t> undertakes to advance science and innovation in Europe, thereby promoting the interests of its thousands of members.</a:t>
            </a:r>
          </a:p>
          <a:p>
            <a:r>
              <a:rPr lang="en-US" dirty="0" smtClean="0">
                <a:effectLst/>
              </a:rPr>
              <a:t>From its inception in 1997, </a:t>
            </a:r>
            <a:r>
              <a:rPr lang="en-US" dirty="0" err="1" smtClean="0">
                <a:effectLst/>
              </a:rPr>
              <a:t>EuroScience</a:t>
            </a:r>
            <a:r>
              <a:rPr lang="en-US" dirty="0" smtClean="0">
                <a:effectLst/>
              </a:rPr>
              <a:t> has been active in shaping policies for science, technology and innovation (STI), from the discussions leading to the European Charter and Code for Researchers, establishing the ERC, or the shaping of Horizon 2020 and its budget in the EU Financial Framework 2014-2020. </a:t>
            </a:r>
            <a:r>
              <a:rPr lang="en-US" dirty="0" err="1" smtClean="0">
                <a:effectLst/>
              </a:rPr>
              <a:t>EuroScience</a:t>
            </a:r>
            <a:r>
              <a:rPr lang="en-US" dirty="0" smtClean="0">
                <a:effectLst/>
              </a:rPr>
              <a:t> also plays a key role in RRI Tools, a major project on Responsible Research and Innovation</a:t>
            </a:r>
          </a:p>
          <a:p>
            <a:endParaRPr lang="en-US" dirty="0" smtClean="0">
              <a:effectLst/>
            </a:endParaRPr>
          </a:p>
          <a:p>
            <a:r>
              <a:rPr lang="en-US" dirty="0" smtClean="0">
                <a:effectLst/>
              </a:rPr>
              <a:t>ESF </a:t>
            </a:r>
            <a:r>
              <a:rPr lang="en-US" dirty="0" smtClean="0">
                <a:effectLst/>
              </a:rPr>
              <a:t>&gt; With 40 years’ experience in all areas of research, the European Science Foundation (ESF) was originally set up to act as a coordinating body for Europe’s main research funding and research performing </a:t>
            </a:r>
            <a:r>
              <a:rPr lang="en-US" dirty="0" err="1" smtClean="0">
                <a:effectLst/>
              </a:rPr>
              <a:t>organisations</a:t>
            </a:r>
            <a:r>
              <a:rPr lang="en-US" dirty="0" smtClean="0">
                <a:effectLst/>
              </a:rPr>
              <a:t>. But as the research landscape has evolved, so has ESF’s role in supporting scientific </a:t>
            </a:r>
            <a:r>
              <a:rPr lang="en-US" dirty="0" err="1" smtClean="0">
                <a:effectLst/>
              </a:rPr>
              <a:t>endeavours</a:t>
            </a:r>
            <a:r>
              <a:rPr lang="en-US" dirty="0" smtClean="0">
                <a:effectLst/>
              </a:rPr>
              <a:t>. </a:t>
            </a:r>
          </a:p>
          <a:p>
            <a:r>
              <a:rPr lang="en-US" dirty="0" smtClean="0"/>
              <a:t>Science Europe is an association of European Research Funding </a:t>
            </a:r>
            <a:r>
              <a:rPr lang="en-US" dirty="0" err="1" smtClean="0"/>
              <a:t>Organisations</a:t>
            </a:r>
            <a:r>
              <a:rPr lang="en-US" dirty="0" smtClean="0"/>
              <a:t> (RFO) and Research Performing </a:t>
            </a:r>
            <a:r>
              <a:rPr lang="en-US" dirty="0" err="1" smtClean="0"/>
              <a:t>Organisations</a:t>
            </a:r>
            <a:r>
              <a:rPr lang="en-US" dirty="0" smtClean="0"/>
              <a:t> (RPO), based in Brussels. Its </a:t>
            </a:r>
            <a:r>
              <a:rPr lang="en-US" dirty="0" smtClean="0">
                <a:hlinkClick r:id="rId3"/>
              </a:rPr>
              <a:t>founding General Assembly</a:t>
            </a:r>
            <a:r>
              <a:rPr lang="en-US" dirty="0" smtClean="0"/>
              <a:t> took place in Berlin in October 2011.</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ffectLst/>
              </a:rPr>
              <a:t>The Initiative for Science in Europe (ISE)</a:t>
            </a:r>
            <a:r>
              <a:rPr lang="en-US" b="1" dirty="0" smtClean="0"/>
              <a:t> is an independent platform of European learned societies and scientific organizations whose aim is to promote mechanisms to support all fields of science at a European level, involve scientists in the design and implementation of European science policies, and to advocate strong independent scientific advice in European policy making</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Horizon 2020 is the biggest EU Research and Innovation </a:t>
            </a:r>
            <a:r>
              <a:rPr lang="en-US" dirty="0" err="1" smtClean="0">
                <a:effectLst/>
              </a:rPr>
              <a:t>programme</a:t>
            </a:r>
            <a:r>
              <a:rPr lang="en-US" dirty="0" smtClean="0">
                <a:effectLst/>
              </a:rPr>
              <a:t> ever with nearly €80 billion of funding available over 7 years (2014 to 2020) – in addition to the private investment that this money will attract. It promises more breakthroughs, discoveries and world-firsts by taking great ideas from the lab to the market.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main goal of the European Research Council (ERC) is to encourage high quality research in Europe through competitive funding. In this section you can find out more about the ERC and the vital role it plays in supporting European leadership in world class research. The idea for establishing the ERC in 2007 first came out of widespread discussions between European scientists, scholars and research umbrella </a:t>
            </a:r>
            <a:r>
              <a:rPr lang="en-US" b="1" dirty="0" err="1" smtClean="0"/>
              <a:t>organisations</a:t>
            </a:r>
            <a:r>
              <a:rPr lang="en-US" b="1" dirty="0" smtClean="0"/>
              <a:t> at a time when no clear European mechanism to support basic research on a broad front existed. Yet to address this problem, Europe had to </a:t>
            </a:r>
            <a:r>
              <a:rPr lang="en-US" b="1" dirty="0" err="1" smtClean="0"/>
              <a:t>recognise</a:t>
            </a:r>
            <a:r>
              <a:rPr lang="en-US" b="1" dirty="0" smtClean="0"/>
              <a:t> the requirement for change and establish the necessary institutional structures for achieving 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International Council for Science (ICSU) is a non-governmental </a:t>
            </a:r>
            <a:r>
              <a:rPr lang="en-US" dirty="0" err="1" smtClean="0"/>
              <a:t>organisation</a:t>
            </a:r>
            <a:r>
              <a:rPr lang="en-US" dirty="0" smtClean="0"/>
              <a:t> with a global membership of national scientific bodies (122 Members, representing 142 countries) and International Scientific Unions (31 Members).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ffectLst/>
              </a:rPr>
              <a:t>The League of European Research Universities (LERU) is an association of research-intensive universities. Founded in 2002, as a partnership among twelve multi-faculty research universities, in 2010 it expanded its membership to twenty-one. The purpose of the League is to influence policy in Europe and to develop best practice through mutual exchange of experience. LERU regularly publishes a variety of papers and reports which make high-level policy statements, provide analyses and make recommendations for policymakers, universities, researchers and other stakeholders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CB70F4-37DD-41E8-B75B-5582DDDD5372}" type="slidenum">
              <a:rPr lang="en-US" smtClean="0"/>
              <a:pPr>
                <a:defRPr/>
              </a:pPr>
              <a:t>5</a:t>
            </a:fld>
            <a:endParaRPr lang="en-US"/>
          </a:p>
        </p:txBody>
      </p:sp>
    </p:spTree>
    <p:extLst>
      <p:ext uri="{BB962C8B-B14F-4D97-AF65-F5344CB8AC3E}">
        <p14:creationId xmlns:p14="http://schemas.microsoft.com/office/powerpoint/2010/main" val="296918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CB70F4-37DD-41E8-B75B-5582DDDD5372}" type="slidenum">
              <a:rPr lang="en-US" smtClean="0"/>
              <a:pPr>
                <a:defRPr/>
              </a:pPr>
              <a:t>6</a:t>
            </a:fld>
            <a:endParaRPr lang="en-US"/>
          </a:p>
        </p:txBody>
      </p:sp>
    </p:spTree>
    <p:extLst>
      <p:ext uri="{BB962C8B-B14F-4D97-AF65-F5344CB8AC3E}">
        <p14:creationId xmlns:p14="http://schemas.microsoft.com/office/powerpoint/2010/main" val="274032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is the non-profit grassroots association of researchers in Europe.</a:t>
            </a:r>
          </a:p>
          <a:p>
            <a:r>
              <a:rPr lang="en-US" sz="1200" kern="1200" dirty="0" smtClean="0">
                <a:solidFill>
                  <a:schemeClr val="tx1"/>
                </a:solidFill>
                <a:effectLst/>
                <a:latin typeface="+mn-lt"/>
                <a:ea typeface="+mn-ea"/>
                <a:cs typeface="+mn-cs"/>
              </a:rPr>
              <a:t>Open to European researchers across disciplines and countries, </a:t>
            </a:r>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undertakes to advance science and innovation in Europe, thereby promoting the interests of its thousands of members.</a:t>
            </a:r>
          </a:p>
          <a:p>
            <a:r>
              <a:rPr lang="en-US" sz="1200" kern="1200" dirty="0" smtClean="0">
                <a:solidFill>
                  <a:schemeClr val="tx1"/>
                </a:solidFill>
                <a:effectLst/>
                <a:latin typeface="+mn-lt"/>
                <a:ea typeface="+mn-ea"/>
                <a:cs typeface="+mn-cs"/>
              </a:rPr>
              <a:t>From its inception in 1997, </a:t>
            </a:r>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has been active in shaping policies for science, technology and innovation (STI), from the discussions leading to the </a:t>
            </a:r>
            <a:r>
              <a:rPr lang="en-US" sz="1200" kern="1200" dirty="0" smtClean="0">
                <a:solidFill>
                  <a:schemeClr val="tx1"/>
                </a:solidFill>
                <a:effectLst/>
                <a:latin typeface="+mn-lt"/>
                <a:ea typeface="+mn-ea"/>
                <a:cs typeface="+mn-cs"/>
                <a:hlinkClick r:id="rId3"/>
              </a:rPr>
              <a:t>European Charter and Code for Researchers</a:t>
            </a:r>
            <a:r>
              <a:rPr lang="en-US" sz="1200" kern="1200" dirty="0" smtClean="0">
                <a:solidFill>
                  <a:schemeClr val="tx1"/>
                </a:solidFill>
                <a:effectLst/>
                <a:latin typeface="+mn-lt"/>
                <a:ea typeface="+mn-ea"/>
                <a:cs typeface="+mn-cs"/>
              </a:rPr>
              <a:t>, establishing the </a:t>
            </a:r>
            <a:r>
              <a:rPr lang="en-US" sz="1200" kern="1200" dirty="0" smtClean="0">
                <a:solidFill>
                  <a:schemeClr val="tx1"/>
                </a:solidFill>
                <a:effectLst/>
                <a:latin typeface="+mn-lt"/>
                <a:ea typeface="+mn-ea"/>
                <a:cs typeface="+mn-cs"/>
                <a:hlinkClick r:id="rId4"/>
              </a:rPr>
              <a:t>ERC</a:t>
            </a:r>
            <a:r>
              <a:rPr lang="en-US" sz="1200" kern="1200" dirty="0" smtClean="0">
                <a:solidFill>
                  <a:schemeClr val="tx1"/>
                </a:solidFill>
                <a:effectLst/>
                <a:latin typeface="+mn-lt"/>
                <a:ea typeface="+mn-ea"/>
                <a:cs typeface="+mn-cs"/>
              </a:rPr>
              <a:t>, or the shaping of Horizon 2020 and its budget in the EU Financial Framework 2014-2020. </a:t>
            </a:r>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also plays a key role in </a:t>
            </a:r>
            <a:r>
              <a:rPr lang="en-US" sz="1200" kern="1200" dirty="0" smtClean="0">
                <a:solidFill>
                  <a:schemeClr val="tx1"/>
                </a:solidFill>
                <a:effectLst/>
                <a:latin typeface="+mn-lt"/>
                <a:ea typeface="+mn-ea"/>
                <a:cs typeface="+mn-cs"/>
                <a:hlinkClick r:id="rId5"/>
              </a:rPr>
              <a:t>RRI Tools</a:t>
            </a:r>
            <a:r>
              <a:rPr lang="en-US" sz="1200" kern="1200" dirty="0" smtClean="0">
                <a:solidFill>
                  <a:schemeClr val="tx1"/>
                </a:solidFill>
                <a:effectLst/>
                <a:latin typeface="+mn-lt"/>
                <a:ea typeface="+mn-ea"/>
                <a:cs typeface="+mn-cs"/>
              </a:rPr>
              <a:t>, a major project on Responsible Research and Innovation</a:t>
            </a:r>
          </a:p>
          <a:p>
            <a:endParaRPr lang="en-US" dirty="0"/>
          </a:p>
        </p:txBody>
      </p:sp>
      <p:sp>
        <p:nvSpPr>
          <p:cNvPr id="4" name="Slide Number Placeholder 3"/>
          <p:cNvSpPr>
            <a:spLocks noGrp="1"/>
          </p:cNvSpPr>
          <p:nvPr>
            <p:ph type="sldNum" sz="quarter" idx="10"/>
          </p:nvPr>
        </p:nvSpPr>
        <p:spPr/>
        <p:txBody>
          <a:bodyPr/>
          <a:lstStyle/>
          <a:p>
            <a:pPr>
              <a:defRPr/>
            </a:pPr>
            <a:fld id="{C7CB70F4-37DD-41E8-B75B-5582DDDD5372}" type="slidenum">
              <a:rPr lang="en-US" smtClean="0"/>
              <a:pPr>
                <a:defRPr/>
              </a:pPr>
              <a:t>7</a:t>
            </a:fld>
            <a:endParaRPr lang="en-US"/>
          </a:p>
        </p:txBody>
      </p:sp>
    </p:spTree>
    <p:extLst>
      <p:ext uri="{BB962C8B-B14F-4D97-AF65-F5344CB8AC3E}">
        <p14:creationId xmlns:p14="http://schemas.microsoft.com/office/powerpoint/2010/main" val="56303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CB70F4-37DD-41E8-B75B-5582DDDD5372}" type="slidenum">
              <a:rPr lang="en-US" smtClean="0"/>
              <a:pPr>
                <a:defRPr/>
              </a:pPr>
              <a:t>8</a:t>
            </a:fld>
            <a:endParaRPr lang="en-US"/>
          </a:p>
        </p:txBody>
      </p:sp>
    </p:spTree>
    <p:extLst>
      <p:ext uri="{BB962C8B-B14F-4D97-AF65-F5344CB8AC3E}">
        <p14:creationId xmlns:p14="http://schemas.microsoft.com/office/powerpoint/2010/main" val="5895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is the non-profit grassroots association of researchers in Europe.</a:t>
            </a:r>
          </a:p>
          <a:p>
            <a:r>
              <a:rPr lang="en-US" sz="1200" kern="1200" dirty="0" smtClean="0">
                <a:solidFill>
                  <a:schemeClr val="tx1"/>
                </a:solidFill>
                <a:effectLst/>
                <a:latin typeface="+mn-lt"/>
                <a:ea typeface="+mn-ea"/>
                <a:cs typeface="+mn-cs"/>
              </a:rPr>
              <a:t>Open to European researchers across disciplines and countries, </a:t>
            </a:r>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undertakes to advance science and innovation in Europe, thereby promoting the interests of its thousands of members.</a:t>
            </a:r>
          </a:p>
          <a:p>
            <a:r>
              <a:rPr lang="en-US" sz="1200" kern="1200" dirty="0" smtClean="0">
                <a:solidFill>
                  <a:schemeClr val="tx1"/>
                </a:solidFill>
                <a:effectLst/>
                <a:latin typeface="+mn-lt"/>
                <a:ea typeface="+mn-ea"/>
                <a:cs typeface="+mn-cs"/>
              </a:rPr>
              <a:t>From its inception in 1997, </a:t>
            </a:r>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has been active in shaping policies for science, technology and innovation (STI), from the discussions leading to the </a:t>
            </a:r>
            <a:r>
              <a:rPr lang="en-US" sz="1200" kern="1200" dirty="0" smtClean="0">
                <a:solidFill>
                  <a:schemeClr val="tx1"/>
                </a:solidFill>
                <a:effectLst/>
                <a:latin typeface="+mn-lt"/>
                <a:ea typeface="+mn-ea"/>
                <a:cs typeface="+mn-cs"/>
                <a:hlinkClick r:id="rId3"/>
              </a:rPr>
              <a:t>European Charter and Code for Researchers</a:t>
            </a:r>
            <a:r>
              <a:rPr lang="en-US" sz="1200" kern="1200" dirty="0" smtClean="0">
                <a:solidFill>
                  <a:schemeClr val="tx1"/>
                </a:solidFill>
                <a:effectLst/>
                <a:latin typeface="+mn-lt"/>
                <a:ea typeface="+mn-ea"/>
                <a:cs typeface="+mn-cs"/>
              </a:rPr>
              <a:t>, establishing the </a:t>
            </a:r>
            <a:r>
              <a:rPr lang="en-US" sz="1200" kern="1200" dirty="0" smtClean="0">
                <a:solidFill>
                  <a:schemeClr val="tx1"/>
                </a:solidFill>
                <a:effectLst/>
                <a:latin typeface="+mn-lt"/>
                <a:ea typeface="+mn-ea"/>
                <a:cs typeface="+mn-cs"/>
                <a:hlinkClick r:id="rId4"/>
              </a:rPr>
              <a:t>ERC</a:t>
            </a:r>
            <a:r>
              <a:rPr lang="en-US" sz="1200" kern="1200" dirty="0" smtClean="0">
                <a:solidFill>
                  <a:schemeClr val="tx1"/>
                </a:solidFill>
                <a:effectLst/>
                <a:latin typeface="+mn-lt"/>
                <a:ea typeface="+mn-ea"/>
                <a:cs typeface="+mn-cs"/>
              </a:rPr>
              <a:t>, or the shaping of Horizon 2020 and its budget in the EU Financial Framework 2014-2020. </a:t>
            </a:r>
            <a:r>
              <a:rPr lang="en-US" sz="1200" b="1" kern="1200" dirty="0" err="1" smtClean="0">
                <a:solidFill>
                  <a:schemeClr val="tx1"/>
                </a:solidFill>
                <a:effectLst/>
                <a:latin typeface="+mn-lt"/>
                <a:ea typeface="+mn-ea"/>
                <a:cs typeface="+mn-cs"/>
              </a:rPr>
              <a:t>EuroScience</a:t>
            </a:r>
            <a:r>
              <a:rPr lang="en-US" sz="1200" kern="1200" dirty="0" smtClean="0">
                <a:solidFill>
                  <a:schemeClr val="tx1"/>
                </a:solidFill>
                <a:effectLst/>
                <a:latin typeface="+mn-lt"/>
                <a:ea typeface="+mn-ea"/>
                <a:cs typeface="+mn-cs"/>
              </a:rPr>
              <a:t> also plays a key role in </a:t>
            </a:r>
            <a:r>
              <a:rPr lang="en-US" sz="1200" kern="1200" dirty="0" smtClean="0">
                <a:solidFill>
                  <a:schemeClr val="tx1"/>
                </a:solidFill>
                <a:effectLst/>
                <a:latin typeface="+mn-lt"/>
                <a:ea typeface="+mn-ea"/>
                <a:cs typeface="+mn-cs"/>
                <a:hlinkClick r:id="rId5"/>
              </a:rPr>
              <a:t>RRI Tools</a:t>
            </a:r>
            <a:r>
              <a:rPr lang="en-US" sz="1200" kern="1200" dirty="0" smtClean="0">
                <a:solidFill>
                  <a:schemeClr val="tx1"/>
                </a:solidFill>
                <a:effectLst/>
                <a:latin typeface="+mn-lt"/>
                <a:ea typeface="+mn-ea"/>
                <a:cs typeface="+mn-cs"/>
              </a:rPr>
              <a:t>, a major project on Responsible Research and Innovation</a:t>
            </a:r>
          </a:p>
          <a:p>
            <a:endParaRPr lang="en-US" dirty="0"/>
          </a:p>
        </p:txBody>
      </p:sp>
      <p:sp>
        <p:nvSpPr>
          <p:cNvPr id="4" name="Slide Number Placeholder 3"/>
          <p:cNvSpPr>
            <a:spLocks noGrp="1"/>
          </p:cNvSpPr>
          <p:nvPr>
            <p:ph type="sldNum" sz="quarter" idx="10"/>
          </p:nvPr>
        </p:nvSpPr>
        <p:spPr/>
        <p:txBody>
          <a:bodyPr/>
          <a:lstStyle/>
          <a:p>
            <a:pPr>
              <a:defRPr/>
            </a:pPr>
            <a:fld id="{C7CB70F4-37DD-41E8-B75B-5582DDDD5372}" type="slidenum">
              <a:rPr lang="en-US" smtClean="0"/>
              <a:pPr>
                <a:defRPr/>
              </a:pPr>
              <a:t>12</a:t>
            </a:fld>
            <a:endParaRPr lang="en-US"/>
          </a:p>
        </p:txBody>
      </p:sp>
    </p:spTree>
    <p:extLst>
      <p:ext uri="{BB962C8B-B14F-4D97-AF65-F5344CB8AC3E}">
        <p14:creationId xmlns:p14="http://schemas.microsoft.com/office/powerpoint/2010/main" val="104467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CB70F4-37DD-41E8-B75B-5582DDDD5372}" type="slidenum">
              <a:rPr lang="en-US" smtClean="0"/>
              <a:pPr>
                <a:defRPr/>
              </a:pPr>
              <a:t>16</a:t>
            </a:fld>
            <a:endParaRPr lang="en-US"/>
          </a:p>
        </p:txBody>
      </p:sp>
    </p:spTree>
    <p:extLst>
      <p:ext uri="{BB962C8B-B14F-4D97-AF65-F5344CB8AC3E}">
        <p14:creationId xmlns:p14="http://schemas.microsoft.com/office/powerpoint/2010/main" val="42508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A7090-1050-41E8-A2D4-23EB918F7066}" type="slidenum">
              <a:rPr lang="en-US" smtClean="0"/>
              <a:pPr/>
              <a:t>17</a:t>
            </a:fld>
            <a:endParaRPr lang="en-US" smtClean="0"/>
          </a:p>
        </p:txBody>
      </p:sp>
    </p:spTree>
    <p:extLst>
      <p:ext uri="{BB962C8B-B14F-4D97-AF65-F5344CB8AC3E}">
        <p14:creationId xmlns:p14="http://schemas.microsoft.com/office/powerpoint/2010/main" val="290505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Horizon 2020 is the biggest EU Research and Innovation </a:t>
            </a:r>
            <a:r>
              <a:rPr lang="en-US" dirty="0" err="1" smtClean="0"/>
              <a:t>programme</a:t>
            </a:r>
            <a:r>
              <a:rPr lang="en-US" dirty="0" smtClean="0"/>
              <a:t> ever with nearly €80 billion of funding available over 7 years (2014 to 2020) – in addition to the private investment that this money will attract. It promises more breakthroughs, discoveries and world-firsts by taking great ideas from the lab to the market</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757A12-CD60-4556-8CE9-FCB32D747F37}" type="slidenum">
              <a:rPr lang="en-US" smtClean="0"/>
              <a:pPr/>
              <a:t>19</a:t>
            </a:fld>
            <a:endParaRPr lang="en-US" smtClean="0"/>
          </a:p>
        </p:txBody>
      </p:sp>
    </p:spTree>
    <p:extLst>
      <p:ext uri="{BB962C8B-B14F-4D97-AF65-F5344CB8AC3E}">
        <p14:creationId xmlns:p14="http://schemas.microsoft.com/office/powerpoint/2010/main" val="109587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002672-8F79-4100-9101-F39040445981}" type="datetimeFigureOut">
              <a:rPr lang="en-US"/>
              <a:pPr>
                <a:defRPr/>
              </a:pPr>
              <a:t>9/17/2015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D1DDF3-1DDB-41F7-855C-A62FD01CB7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C24CDC-09DA-4211-8F90-90100D6273A5}" type="datetimeFigureOut">
              <a:rPr lang="en-US"/>
              <a:pPr>
                <a:defRPr/>
              </a:pPr>
              <a:t>9/17/2015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DB225-1CE7-4175-BB0A-0BACA6A7B7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62FBAD-3F17-4FE4-BD2A-EEB53D15FE7B}" type="datetimeFigureOut">
              <a:rPr lang="en-US"/>
              <a:pPr>
                <a:defRPr/>
              </a:pPr>
              <a:t>9/17/2015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95EE16-0475-434B-BE30-98CC041A5B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pPr>
              <a:lnSpc>
                <a:spcPct val="90000"/>
              </a:lnSpc>
              <a:defRPr/>
            </a:pPr>
            <a:endParaRPr lang="en-US" sz="2800" b="1">
              <a:solidFill>
                <a:srgbClr val="0000FF"/>
              </a:solidFill>
              <a:latin typeface="+mn-lt"/>
              <a:cs typeface="+mn-cs"/>
            </a:endParaRPr>
          </a:p>
        </p:txBody>
      </p:sp>
      <p:grpSp>
        <p:nvGrpSpPr>
          <p:cNvPr id="4" name="Group 6"/>
          <p:cNvGrpSpPr>
            <a:grpSpLocks/>
          </p:cNvGrpSpPr>
          <p:nvPr/>
        </p:nvGrpSpPr>
        <p:grpSpPr bwMode="auto">
          <a:xfrm>
            <a:off x="274638" y="3663950"/>
            <a:ext cx="8594725" cy="2233613"/>
            <a:chOff x="160" y="2308"/>
            <a:chExt cx="5437" cy="1399"/>
          </a:xfrm>
        </p:grpSpPr>
        <p:sp>
          <p:nvSpPr>
            <p:cNvPr id="5" name="Rectangle 7"/>
            <p:cNvSpPr>
              <a:spLocks noChangeArrowheads="1"/>
            </p:cNvSpPr>
            <p:nvPr/>
          </p:nvSpPr>
          <p:spPr bwMode="auto">
            <a:xfrm>
              <a:off x="160" y="2308"/>
              <a:ext cx="858" cy="288"/>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6" name="Rectangle 8"/>
            <p:cNvSpPr>
              <a:spLocks noChangeArrowheads="1"/>
            </p:cNvSpPr>
            <p:nvPr/>
          </p:nvSpPr>
          <p:spPr bwMode="auto">
            <a:xfrm>
              <a:off x="160" y="2862"/>
              <a:ext cx="858" cy="289"/>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7" name="Rectangle 9"/>
            <p:cNvSpPr>
              <a:spLocks noChangeArrowheads="1"/>
            </p:cNvSpPr>
            <p:nvPr/>
          </p:nvSpPr>
          <p:spPr bwMode="auto">
            <a:xfrm>
              <a:off x="160" y="3419"/>
              <a:ext cx="269" cy="288"/>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8" name="Rectangle 10"/>
            <p:cNvSpPr>
              <a:spLocks noChangeArrowheads="1"/>
            </p:cNvSpPr>
            <p:nvPr/>
          </p:nvSpPr>
          <p:spPr bwMode="auto">
            <a:xfrm>
              <a:off x="4739" y="2308"/>
              <a:ext cx="858" cy="288"/>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9" name="Rectangle 11"/>
            <p:cNvSpPr>
              <a:spLocks noChangeArrowheads="1"/>
            </p:cNvSpPr>
            <p:nvPr/>
          </p:nvSpPr>
          <p:spPr bwMode="auto">
            <a:xfrm>
              <a:off x="4739" y="2862"/>
              <a:ext cx="858" cy="289"/>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10" name="Rectangle 12"/>
            <p:cNvSpPr>
              <a:spLocks noChangeArrowheads="1"/>
            </p:cNvSpPr>
            <p:nvPr/>
          </p:nvSpPr>
          <p:spPr bwMode="auto">
            <a:xfrm>
              <a:off x="5328" y="3419"/>
              <a:ext cx="269" cy="288"/>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11" name="Freeform 13"/>
            <p:cNvSpPr>
              <a:spLocks/>
            </p:cNvSpPr>
            <p:nvPr/>
          </p:nvSpPr>
          <p:spPr bwMode="auto">
            <a:xfrm>
              <a:off x="1305" y="2308"/>
              <a:ext cx="2862" cy="288"/>
            </a:xfrm>
            <a:custGeom>
              <a:avLst/>
              <a:gdLst/>
              <a:ahLst/>
              <a:cxnLst>
                <a:cxn ang="0">
                  <a:pos x="0" y="0"/>
                </a:cxn>
                <a:cxn ang="0">
                  <a:pos x="0" y="288"/>
                </a:cxn>
                <a:cxn ang="0">
                  <a:pos x="2880" y="288"/>
                </a:cxn>
                <a:cxn ang="0">
                  <a:pos x="2838" y="256"/>
                </a:cxn>
                <a:cxn ang="0">
                  <a:pos x="2660" y="134"/>
                </a:cxn>
                <a:cxn ang="0">
                  <a:pos x="2430" y="46"/>
                </a:cxn>
                <a:cxn ang="0">
                  <a:pos x="2230" y="10"/>
                </a:cxn>
                <a:cxn ang="0">
                  <a:pos x="2112" y="0"/>
                </a:cxn>
                <a:cxn ang="0">
                  <a:pos x="0" y="0"/>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01"/>
              </a:schemeClr>
            </a:solidFill>
            <a:ln w="9525">
              <a:noFill/>
              <a:round/>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12" name="Freeform 14"/>
            <p:cNvSpPr>
              <a:spLocks/>
            </p:cNvSpPr>
            <p:nvPr/>
          </p:nvSpPr>
          <p:spPr bwMode="auto">
            <a:xfrm>
              <a:off x="1305" y="2862"/>
              <a:ext cx="3174" cy="291"/>
            </a:xfrm>
            <a:custGeom>
              <a:avLst/>
              <a:gdLst/>
              <a:ahLst/>
              <a:cxnLst>
                <a:cxn ang="0">
                  <a:pos x="0" y="0"/>
                </a:cxn>
                <a:cxn ang="0">
                  <a:pos x="0" y="288"/>
                </a:cxn>
                <a:cxn ang="0">
                  <a:pos x="3194" y="290"/>
                </a:cxn>
                <a:cxn ang="0">
                  <a:pos x="3188" y="256"/>
                </a:cxn>
                <a:cxn ang="0">
                  <a:pos x="3160" y="146"/>
                </a:cxn>
                <a:cxn ang="0">
                  <a:pos x="3118" y="34"/>
                </a:cxn>
                <a:cxn ang="0">
                  <a:pos x="3102" y="2"/>
                </a:cxn>
                <a:cxn ang="0">
                  <a:pos x="0" y="0"/>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01"/>
              </a:schemeClr>
            </a:solidFill>
            <a:ln w="9525">
              <a:noFill/>
              <a:round/>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13" name="Freeform 15"/>
            <p:cNvSpPr>
              <a:spLocks/>
            </p:cNvSpPr>
            <p:nvPr/>
          </p:nvSpPr>
          <p:spPr bwMode="auto">
            <a:xfrm>
              <a:off x="3595" y="3417"/>
              <a:ext cx="919" cy="290"/>
            </a:xfrm>
            <a:custGeom>
              <a:avLst/>
              <a:gdLst/>
              <a:ahLst/>
              <a:cxnLst>
                <a:cxn ang="0">
                  <a:pos x="0" y="290"/>
                </a:cxn>
                <a:cxn ang="0">
                  <a:pos x="0" y="2"/>
                </a:cxn>
                <a:cxn ang="0">
                  <a:pos x="3194" y="0"/>
                </a:cxn>
                <a:cxn ang="0">
                  <a:pos x="3176" y="156"/>
                </a:cxn>
                <a:cxn ang="0">
                  <a:pos x="3150" y="254"/>
                </a:cxn>
                <a:cxn ang="0">
                  <a:pos x="3140" y="290"/>
                </a:cxn>
                <a:cxn ang="0">
                  <a:pos x="0" y="290"/>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01"/>
              </a:schemeClr>
            </a:solidFill>
            <a:ln w="9525">
              <a:noFill/>
              <a:round/>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14" name="Rectangle 16"/>
            <p:cNvSpPr>
              <a:spLocks noChangeArrowheads="1"/>
            </p:cNvSpPr>
            <p:nvPr/>
          </p:nvSpPr>
          <p:spPr bwMode="auto">
            <a:xfrm>
              <a:off x="1877" y="3419"/>
              <a:ext cx="858" cy="288"/>
            </a:xfrm>
            <a:prstGeom prst="rect">
              <a:avLst/>
            </a:prstGeom>
            <a:solidFill>
              <a:schemeClr val="bg1">
                <a:alpha val="49001"/>
              </a:scheme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gr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solidFill>
                  <a:srgbClr val="000000"/>
                </a:solidFill>
                <a:latin typeface="+mn-lt"/>
                <a:cs typeface="+mn-cs"/>
              </a:rPr>
              <a:t>© 2013 IBM Corporation</a:t>
            </a:r>
            <a:endParaRPr lang="en-US">
              <a:solidFill>
                <a:srgbClr val="000000"/>
              </a:solidFill>
              <a:latin typeface="+mn-lt"/>
              <a:cs typeface="+mn-cs"/>
            </a:endParaRPr>
          </a:p>
        </p:txBody>
      </p:sp>
      <p:pic>
        <p:nvPicPr>
          <p:cNvPr id="16" name="Picture 18" descr="5300_IBMpos_black_PPT_bkgd"/>
          <p:cNvPicPr>
            <a:picLocks noChangeAspect="1" noChangeArrowheads="1"/>
          </p:cNvPicPr>
          <p:nvPr/>
        </p:nvPicPr>
        <p:blipFill>
          <a:blip r:embed="rId2" cstate="print"/>
          <a:srcRect/>
          <a:stretch>
            <a:fillRect/>
          </a:stretch>
        </p:blipFill>
        <p:spPr bwMode="auto">
          <a:xfrm>
            <a:off x="8280400" y="684213"/>
            <a:ext cx="585788" cy="234950"/>
          </a:xfrm>
          <a:prstGeom prst="rect">
            <a:avLst/>
          </a:prstGeom>
          <a:noFill/>
          <a:ln w="9525">
            <a:noFill/>
            <a:miter lim="800000"/>
            <a:headEnd/>
            <a:tailEnd/>
          </a:ln>
        </p:spPr>
      </p:pic>
      <p:pic>
        <p:nvPicPr>
          <p:cNvPr id="17" name="Picture 13" descr="blurred cityscape image"/>
          <p:cNvPicPr preferRelativeResize="0">
            <a:picLocks noChangeAspect="1"/>
          </p:cNvPicPr>
          <p:nvPr userDrawn="1"/>
        </p:nvPicPr>
        <p:blipFill>
          <a:blip r:embed="rId3" cstate="print"/>
          <a:srcRect/>
          <a:stretch>
            <a:fillRect/>
          </a:stretch>
        </p:blipFill>
        <p:spPr bwMode="auto">
          <a:xfrm>
            <a:off x="228600" y="3817938"/>
            <a:ext cx="8593138" cy="2230437"/>
          </a:xfrm>
          <a:prstGeom prst="rect">
            <a:avLst/>
          </a:prstGeom>
          <a:noFill/>
          <a:ln w="9525">
            <a:noFill/>
            <a:miter lim="800000"/>
            <a:headEnd/>
            <a:tailEnd/>
          </a:ln>
        </p:spPr>
      </p:pic>
      <p:grpSp>
        <p:nvGrpSpPr>
          <p:cNvPr id="18" name="Group 24"/>
          <p:cNvGrpSpPr>
            <a:grpSpLocks/>
          </p:cNvGrpSpPr>
          <p:nvPr userDrawn="1"/>
        </p:nvGrpSpPr>
        <p:grpSpPr bwMode="auto">
          <a:xfrm>
            <a:off x="228600" y="3817938"/>
            <a:ext cx="8594725" cy="2233612"/>
            <a:chOff x="160" y="2308"/>
            <a:chExt cx="5437" cy="1399"/>
          </a:xfrm>
        </p:grpSpPr>
        <p:sp>
          <p:nvSpPr>
            <p:cNvPr id="19" name="Rectangle 25"/>
            <p:cNvSpPr>
              <a:spLocks noChangeArrowheads="1"/>
            </p:cNvSpPr>
            <p:nvPr/>
          </p:nvSpPr>
          <p:spPr bwMode="auto">
            <a:xfrm>
              <a:off x="160" y="2308"/>
              <a:ext cx="858" cy="288"/>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0" name="Rectangle 26"/>
            <p:cNvSpPr>
              <a:spLocks noChangeArrowheads="1"/>
            </p:cNvSpPr>
            <p:nvPr/>
          </p:nvSpPr>
          <p:spPr bwMode="auto">
            <a:xfrm>
              <a:off x="160" y="2862"/>
              <a:ext cx="858" cy="289"/>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1" name="Rectangle 27"/>
            <p:cNvSpPr>
              <a:spLocks noChangeArrowheads="1"/>
            </p:cNvSpPr>
            <p:nvPr/>
          </p:nvSpPr>
          <p:spPr bwMode="auto">
            <a:xfrm>
              <a:off x="160" y="3419"/>
              <a:ext cx="269" cy="288"/>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2" name="Rectangle 28"/>
            <p:cNvSpPr>
              <a:spLocks noChangeArrowheads="1"/>
            </p:cNvSpPr>
            <p:nvPr/>
          </p:nvSpPr>
          <p:spPr bwMode="auto">
            <a:xfrm>
              <a:off x="4739" y="2308"/>
              <a:ext cx="858" cy="288"/>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3" name="Rectangle 29"/>
            <p:cNvSpPr>
              <a:spLocks noChangeArrowheads="1"/>
            </p:cNvSpPr>
            <p:nvPr/>
          </p:nvSpPr>
          <p:spPr bwMode="auto">
            <a:xfrm>
              <a:off x="4739" y="2862"/>
              <a:ext cx="858" cy="289"/>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4" name="Rectangle 30"/>
            <p:cNvSpPr>
              <a:spLocks noChangeArrowheads="1"/>
            </p:cNvSpPr>
            <p:nvPr/>
          </p:nvSpPr>
          <p:spPr bwMode="auto">
            <a:xfrm>
              <a:off x="5328" y="3419"/>
              <a:ext cx="269" cy="288"/>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5" name="Freeform 31"/>
            <p:cNvSpPr>
              <a:spLocks/>
            </p:cNvSpPr>
            <p:nvPr/>
          </p:nvSpPr>
          <p:spPr bwMode="auto">
            <a:xfrm>
              <a:off x="1305" y="2308"/>
              <a:ext cx="2862" cy="288"/>
            </a:xfrm>
            <a:custGeom>
              <a:avLst/>
              <a:gdLst/>
              <a:ahLst/>
              <a:cxnLst>
                <a:cxn ang="0">
                  <a:pos x="0" y="0"/>
                </a:cxn>
                <a:cxn ang="0">
                  <a:pos x="0" y="288"/>
                </a:cxn>
                <a:cxn ang="0">
                  <a:pos x="2880" y="288"/>
                </a:cxn>
                <a:cxn ang="0">
                  <a:pos x="2838" y="256"/>
                </a:cxn>
                <a:cxn ang="0">
                  <a:pos x="2660" y="134"/>
                </a:cxn>
                <a:cxn ang="0">
                  <a:pos x="2430" y="46"/>
                </a:cxn>
                <a:cxn ang="0">
                  <a:pos x="2230" y="10"/>
                </a:cxn>
                <a:cxn ang="0">
                  <a:pos x="2112" y="0"/>
                </a:cxn>
                <a:cxn ang="0">
                  <a:pos x="0" y="0"/>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01"/>
              </a:srgbClr>
            </a:solidFill>
            <a:ln w="9525">
              <a:noFill/>
              <a:round/>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6" name="Freeform 32"/>
            <p:cNvSpPr>
              <a:spLocks/>
            </p:cNvSpPr>
            <p:nvPr/>
          </p:nvSpPr>
          <p:spPr bwMode="auto">
            <a:xfrm>
              <a:off x="1305" y="2862"/>
              <a:ext cx="3174" cy="291"/>
            </a:xfrm>
            <a:custGeom>
              <a:avLst/>
              <a:gdLst/>
              <a:ahLst/>
              <a:cxnLst>
                <a:cxn ang="0">
                  <a:pos x="0" y="0"/>
                </a:cxn>
                <a:cxn ang="0">
                  <a:pos x="0" y="288"/>
                </a:cxn>
                <a:cxn ang="0">
                  <a:pos x="3194" y="290"/>
                </a:cxn>
                <a:cxn ang="0">
                  <a:pos x="3188" y="256"/>
                </a:cxn>
                <a:cxn ang="0">
                  <a:pos x="3160" y="146"/>
                </a:cxn>
                <a:cxn ang="0">
                  <a:pos x="3118" y="34"/>
                </a:cxn>
                <a:cxn ang="0">
                  <a:pos x="3102" y="2"/>
                </a:cxn>
                <a:cxn ang="0">
                  <a:pos x="0" y="0"/>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01"/>
              </a:srgbClr>
            </a:solidFill>
            <a:ln w="9525">
              <a:noFill/>
              <a:round/>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7" name="Freeform 33"/>
            <p:cNvSpPr>
              <a:spLocks/>
            </p:cNvSpPr>
            <p:nvPr/>
          </p:nvSpPr>
          <p:spPr bwMode="auto">
            <a:xfrm>
              <a:off x="3595" y="3417"/>
              <a:ext cx="919" cy="290"/>
            </a:xfrm>
            <a:custGeom>
              <a:avLst/>
              <a:gdLst/>
              <a:ahLst/>
              <a:cxnLst>
                <a:cxn ang="0">
                  <a:pos x="0" y="290"/>
                </a:cxn>
                <a:cxn ang="0">
                  <a:pos x="0" y="2"/>
                </a:cxn>
                <a:cxn ang="0">
                  <a:pos x="3194" y="0"/>
                </a:cxn>
                <a:cxn ang="0">
                  <a:pos x="3176" y="156"/>
                </a:cxn>
                <a:cxn ang="0">
                  <a:pos x="3150" y="254"/>
                </a:cxn>
                <a:cxn ang="0">
                  <a:pos x="3140" y="290"/>
                </a:cxn>
                <a:cxn ang="0">
                  <a:pos x="0" y="290"/>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01"/>
              </a:srgbClr>
            </a:solidFill>
            <a:ln w="9525">
              <a:noFill/>
              <a:round/>
              <a:headEnd/>
              <a:tailEnd/>
            </a:ln>
          </p:spPr>
          <p:txBody>
            <a:bodyPr wrap="none" anchor="ctr"/>
            <a:lstStyle/>
            <a:p>
              <a:pPr>
                <a:lnSpc>
                  <a:spcPct val="90000"/>
                </a:lnSpc>
                <a:defRPr/>
              </a:pPr>
              <a:endParaRPr lang="en-US" sz="2800" b="1">
                <a:solidFill>
                  <a:srgbClr val="0000FF"/>
                </a:solidFill>
                <a:latin typeface="+mn-lt"/>
                <a:cs typeface="+mn-cs"/>
              </a:endParaRPr>
            </a:p>
          </p:txBody>
        </p:sp>
        <p:sp>
          <p:nvSpPr>
            <p:cNvPr id="28" name="Rectangle 34"/>
            <p:cNvSpPr>
              <a:spLocks noChangeArrowheads="1"/>
            </p:cNvSpPr>
            <p:nvPr/>
          </p:nvSpPr>
          <p:spPr bwMode="auto">
            <a:xfrm>
              <a:off x="1877" y="3419"/>
              <a:ext cx="858" cy="288"/>
            </a:xfrm>
            <a:prstGeom prst="rect">
              <a:avLst/>
            </a:prstGeom>
            <a:solidFill>
              <a:srgbClr val="FEFFFE">
                <a:alpha val="49001"/>
              </a:srgbClr>
            </a:solidFill>
            <a:ln w="9525">
              <a:noFill/>
              <a:miter lim="800000"/>
              <a:headEnd/>
              <a:tailEnd/>
            </a:ln>
          </p:spPr>
          <p:txBody>
            <a:bodyPr wrap="none" anchor="ctr"/>
            <a:lstStyle/>
            <a:p>
              <a:pPr>
                <a:lnSpc>
                  <a:spcPct val="90000"/>
                </a:lnSpc>
                <a:defRPr/>
              </a:pPr>
              <a:endParaRPr lang="en-US" sz="2800" b="1">
                <a:solidFill>
                  <a:srgbClr val="0000FF"/>
                </a:solidFill>
                <a:latin typeface="+mn-lt"/>
                <a:cs typeface="+mn-cs"/>
              </a:endParaRPr>
            </a:p>
          </p:txBody>
        </p:sp>
      </p:grpSp>
      <p:sp>
        <p:nvSpPr>
          <p:cNvPr id="9219" name="Rectangle 3"/>
          <p:cNvSpPr>
            <a:spLocks noGrp="1" noChangeArrowheads="1"/>
          </p:cNvSpPr>
          <p:nvPr>
            <p:ph type="ctrTitle"/>
          </p:nvPr>
        </p:nvSpPr>
        <p:spPr>
          <a:xfrm>
            <a:off x="139700" y="1417638"/>
            <a:ext cx="8729663" cy="2011362"/>
          </a:xfrm>
        </p:spPr>
        <p:txBody>
          <a:bodyPr anchor="b"/>
          <a:lstStyle>
            <a:lvl1pPr>
              <a:defRPr sz="3600">
                <a:solidFill>
                  <a:schemeClr val="tx1"/>
                </a:solidFil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5FF104-DDA3-460E-B916-06F520D45899}" type="datetimeFigureOut">
              <a:rPr lang="en-US"/>
              <a:pPr>
                <a:defRPr/>
              </a:pPr>
              <a:t>9/17/2015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102C2-96DE-41C6-99E6-7E7C786A344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563" y="1874838"/>
            <a:ext cx="42672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2163" y="1874838"/>
            <a:ext cx="4267200" cy="216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2163" y="4191000"/>
            <a:ext cx="4267200"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1874838"/>
            <a:ext cx="8686800" cy="4479925"/>
          </a:xfrm>
        </p:spPr>
        <p:txBody>
          <a:bodyPr/>
          <a:lstStyle/>
          <a:p>
            <a:pPr lvl="0"/>
            <a:endParaRPr lang="en-US" noProof="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82563" y="593725"/>
            <a:ext cx="8686800" cy="11890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2563" y="1874838"/>
            <a:ext cx="4267200" cy="216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2163" y="1874838"/>
            <a:ext cx="4267200" cy="2163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82563" y="4191000"/>
            <a:ext cx="4267200"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2163" y="4191000"/>
            <a:ext cx="4267200"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4177622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227681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75264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51C845-6CE6-4F34-9E46-14555178EFE4}" type="datetimeFigureOut">
              <a:rPr lang="en-US"/>
              <a:pPr>
                <a:defRPr/>
              </a:pPr>
              <a:t>9/17/2015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2A1DB4-8884-4EFE-A02F-B0E0333756F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503801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8" name="Footer Placeholder 7"/>
          <p:cNvSpPr>
            <a:spLocks noGrp="1"/>
          </p:cNvSpPr>
          <p:nvPr>
            <p:ph type="ftr" sz="quarter" idx="11"/>
          </p:nvPr>
        </p:nvSpPr>
        <p:spPr/>
        <p:txBody>
          <a:bodyPr/>
          <a:lstStyle/>
          <a:p>
            <a:endParaRPr lang="en-IE">
              <a:solidFill>
                <a:prstClr val="black">
                  <a:tint val="75000"/>
                </a:prstClr>
              </a:solidFill>
            </a:endParaRPr>
          </a:p>
        </p:txBody>
      </p:sp>
      <p:sp>
        <p:nvSpPr>
          <p:cNvPr id="9" name="Slide Number Placeholder 8"/>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154521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4" name="Footer Placeholder 3"/>
          <p:cNvSpPr>
            <a:spLocks noGrp="1"/>
          </p:cNvSpPr>
          <p:nvPr>
            <p:ph type="ftr" sz="quarter" idx="11"/>
          </p:nvPr>
        </p:nvSpPr>
        <p:spPr/>
        <p:txBody>
          <a:bodyPr/>
          <a:lstStyle/>
          <a:p>
            <a:endParaRPr lang="en-IE">
              <a:solidFill>
                <a:prstClr val="black">
                  <a:tint val="75000"/>
                </a:prstClr>
              </a:solidFill>
            </a:endParaRPr>
          </a:p>
        </p:txBody>
      </p:sp>
      <p:sp>
        <p:nvSpPr>
          <p:cNvPr id="5" name="Slide Number Placeholder 4"/>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695574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3" name="Footer Placeholder 2"/>
          <p:cNvSpPr>
            <a:spLocks noGrp="1"/>
          </p:cNvSpPr>
          <p:nvPr>
            <p:ph type="ftr" sz="quarter" idx="11"/>
          </p:nvPr>
        </p:nvSpPr>
        <p:spPr/>
        <p:txBody>
          <a:bodyPr/>
          <a:lstStyle/>
          <a:p>
            <a:endParaRPr lang="en-IE">
              <a:solidFill>
                <a:prstClr val="black">
                  <a:tint val="75000"/>
                </a:prstClr>
              </a:solidFill>
            </a:endParaRPr>
          </a:p>
        </p:txBody>
      </p:sp>
      <p:sp>
        <p:nvSpPr>
          <p:cNvPr id="4" name="Slide Number Placeholder 3"/>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3166105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44795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6" name="Footer Placeholder 5"/>
          <p:cNvSpPr>
            <a:spLocks noGrp="1"/>
          </p:cNvSpPr>
          <p:nvPr>
            <p:ph type="ftr" sz="quarter" idx="11"/>
          </p:nvPr>
        </p:nvSpPr>
        <p:spPr/>
        <p:txBody>
          <a:bodyPr/>
          <a:lstStyle/>
          <a:p>
            <a:endParaRPr lang="en-IE">
              <a:solidFill>
                <a:prstClr val="black">
                  <a:tint val="75000"/>
                </a:prstClr>
              </a:solidFill>
            </a:endParaRPr>
          </a:p>
        </p:txBody>
      </p:sp>
      <p:sp>
        <p:nvSpPr>
          <p:cNvPr id="7" name="Slide Number Placeholder 6"/>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83999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113585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FE70842-3E5B-471B-A1A0-CA0931011F53}" type="datetimeFigureOut">
              <a:rPr lang="en-IE" smtClean="0">
                <a:solidFill>
                  <a:prstClr val="black">
                    <a:tint val="75000"/>
                  </a:prstClr>
                </a:solidFill>
              </a:rPr>
              <a:pPr/>
              <a:t>21/09/2015</a:t>
            </a:fld>
            <a:endParaRPr lang="en-IE">
              <a:solidFill>
                <a:prstClr val="black">
                  <a:tint val="75000"/>
                </a:prstClr>
              </a:solidFill>
            </a:endParaRPr>
          </a:p>
        </p:txBody>
      </p:sp>
      <p:sp>
        <p:nvSpPr>
          <p:cNvPr id="5" name="Footer Placeholder 4"/>
          <p:cNvSpPr>
            <a:spLocks noGrp="1"/>
          </p:cNvSpPr>
          <p:nvPr>
            <p:ph type="ftr" sz="quarter" idx="11"/>
          </p:nvPr>
        </p:nvSpPr>
        <p:spPr/>
        <p:txBody>
          <a:bodyPr/>
          <a:lstStyle/>
          <a:p>
            <a:endParaRPr lang="en-IE">
              <a:solidFill>
                <a:prstClr val="black">
                  <a:tint val="75000"/>
                </a:prstClr>
              </a:solidFill>
            </a:endParaRPr>
          </a:p>
        </p:txBody>
      </p:sp>
      <p:sp>
        <p:nvSpPr>
          <p:cNvPr id="6" name="Slide Number Placeholder 5"/>
          <p:cNvSpPr>
            <a:spLocks noGrp="1"/>
          </p:cNvSpPr>
          <p:nvPr>
            <p:ph type="sldNum" sz="quarter" idx="12"/>
          </p:nvPr>
        </p:nvSpPr>
        <p:spPr/>
        <p:txBody>
          <a:bodyPr/>
          <a:lstStyle/>
          <a:p>
            <a:fld id="{EE22D153-3AFC-4291-95F4-DACB9B20CC3A}" type="slidenum">
              <a:rPr lang="en-IE" smtClean="0">
                <a:solidFill>
                  <a:prstClr val="black">
                    <a:tint val="75000"/>
                  </a:prstClr>
                </a:solidFill>
              </a:rPr>
              <a:pPr/>
              <a:t>‹#›</a:t>
            </a:fld>
            <a:endParaRPr lang="en-IE">
              <a:solidFill>
                <a:prstClr val="black">
                  <a:tint val="75000"/>
                </a:prstClr>
              </a:solidFill>
            </a:endParaRPr>
          </a:p>
        </p:txBody>
      </p:sp>
    </p:spTree>
    <p:extLst>
      <p:ext uri="{BB962C8B-B14F-4D97-AF65-F5344CB8AC3E}">
        <p14:creationId xmlns:p14="http://schemas.microsoft.com/office/powerpoint/2010/main" val="2921039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081C99-9A55-4DA0-A511-92DD49AE0B51}" type="datetimeFigureOut">
              <a:rPr lang="en-US"/>
              <a:pPr>
                <a:defRPr/>
              </a:pPr>
              <a:t>9/17/2015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B10D8A-3EE4-4F85-ACB1-DC109472B6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2B6A13-A14A-405E-9B74-2F83BAF924F7}" type="datetimeFigureOut">
              <a:rPr lang="en-US"/>
              <a:pPr>
                <a:defRPr/>
              </a:pPr>
              <a:t>9/17/2015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BC7D60-77B0-41C9-B72A-29CB9D290C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518611-D24B-4680-A2D4-25CC344B8CF3}" type="datetimeFigureOut">
              <a:rPr lang="en-US"/>
              <a:pPr>
                <a:defRPr/>
              </a:pPr>
              <a:t>9/17/2015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B6257D-19E6-4252-9E08-4A5D6BB755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C3C177-8A5A-45DF-90C6-940EB46EB2B1}" type="datetimeFigureOut">
              <a:rPr lang="en-US"/>
              <a:pPr>
                <a:defRPr/>
              </a:pPr>
              <a:t>9/17/2015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139FE-0C57-4004-B1DD-E69B80BE8A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942235-2C64-4936-8D41-046626C56DD0}" type="datetimeFigureOut">
              <a:rPr lang="en-US"/>
              <a:pPr>
                <a:defRPr/>
              </a:pPr>
              <a:t>9/17/2015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5FAE47-C1AD-4FDA-9EC2-A6075FF2E6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7EFF09-78EC-4E15-AB24-16EB4A395534}" type="datetimeFigureOut">
              <a:rPr lang="en-US"/>
              <a:pPr>
                <a:defRPr/>
              </a:pPr>
              <a:t>9/17/2015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E795EA-9F55-40C7-8C7B-6DC88181D2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705B80E-F954-47E3-824B-8FDAEEA150F7}" type="datetimeFigureOut">
              <a:rPr lang="en-US"/>
              <a:pPr>
                <a:defRPr/>
              </a:pPr>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E0BC374-4807-43FC-89AA-879ECDE3E4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82563" y="593725"/>
            <a:ext cx="8686800" cy="1189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82563" y="1874838"/>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p:txBody>
      </p:sp>
      <p:sp>
        <p:nvSpPr>
          <p:cNvPr id="8196"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a:lnSpc>
                <a:spcPct val="90000"/>
              </a:lnSpc>
              <a:defRPr/>
            </a:pPr>
            <a:endParaRPr lang="en-US" sz="2800" b="1">
              <a:solidFill>
                <a:srgbClr val="0000FF"/>
              </a:solidFill>
              <a:latin typeface="+mn-lt"/>
              <a:cs typeface="+mn-cs"/>
            </a:endParaRPr>
          </a:p>
        </p:txBody>
      </p:sp>
      <p:sp>
        <p:nvSpPr>
          <p:cNvPr id="15" name="Rectangle 6"/>
          <p:cNvSpPr>
            <a:spLocks noChangeArrowheads="1"/>
          </p:cNvSpPr>
          <p:nvPr/>
        </p:nvSpPr>
        <p:spPr bwMode="black">
          <a:xfrm>
            <a:off x="7239000" y="6583363"/>
            <a:ext cx="1828800" cy="184150"/>
          </a:xfrm>
          <a:prstGeom prst="rect">
            <a:avLst/>
          </a:prstGeom>
          <a:noFill/>
          <a:ln w="9525">
            <a:noFill/>
            <a:miter lim="800000"/>
            <a:headEnd/>
            <a:tailEnd/>
          </a:ln>
        </p:spPr>
        <p:txBody>
          <a:bodyPr lIns="92075" tIns="46038" rIns="92075" bIns="46038" anchor="ctr" anchorCtr="1"/>
          <a:lstStyle/>
          <a:p>
            <a:pPr>
              <a:defRPr/>
            </a:pPr>
            <a:r>
              <a:rPr lang="en-US" sz="1000">
                <a:solidFill>
                  <a:srgbClr val="000000"/>
                </a:solidFill>
                <a:latin typeface="+mn-lt"/>
                <a:cs typeface="+mn-cs"/>
              </a:rPr>
              <a:t>© 2013 IBM Corporation</a:t>
            </a:r>
          </a:p>
        </p:txBody>
      </p:sp>
      <p:pic>
        <p:nvPicPr>
          <p:cNvPr id="8198" name="Picture 8" descr="5300_IBMpos_black_PPT_bkgd"/>
          <p:cNvPicPr>
            <a:picLocks noChangeAspect="1" noChangeArrowheads="1"/>
          </p:cNvPicPr>
          <p:nvPr/>
        </p:nvPicPr>
        <p:blipFill>
          <a:blip r:embed="rId18" cstate="print"/>
          <a:srcRect/>
          <a:stretch>
            <a:fillRect/>
          </a:stretch>
        </p:blipFill>
        <p:spPr bwMode="auto">
          <a:xfrm>
            <a:off x="8283575" y="228600"/>
            <a:ext cx="585788" cy="234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0"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Lst>
  <p:txStyles>
    <p:titleStyle>
      <a:lvl1pPr algn="l" rtl="0" eaLnBrk="0" fontAlgn="base" hangingPunct="0">
        <a:lnSpc>
          <a:spcPct val="90000"/>
        </a:lnSpc>
        <a:spcBef>
          <a:spcPct val="0"/>
        </a:spcBef>
        <a:spcAft>
          <a:spcPct val="0"/>
        </a:spcAft>
        <a:defRPr sz="2400">
          <a:solidFill>
            <a:srgbClr val="0000FF"/>
          </a:solidFill>
          <a:latin typeface="+mj-lt"/>
          <a:ea typeface="+mj-ea"/>
          <a:cs typeface="+mj-cs"/>
        </a:defRPr>
      </a:lvl1pPr>
      <a:lvl2pPr algn="l" rtl="0" eaLnBrk="0" fontAlgn="base" hangingPunct="0">
        <a:lnSpc>
          <a:spcPct val="90000"/>
        </a:lnSpc>
        <a:spcBef>
          <a:spcPct val="0"/>
        </a:spcBef>
        <a:spcAft>
          <a:spcPct val="0"/>
        </a:spcAft>
        <a:defRPr sz="2400">
          <a:solidFill>
            <a:srgbClr val="0000FF"/>
          </a:solidFill>
          <a:latin typeface="Arial" pitchFamily="34" charset="0"/>
          <a:cs typeface="Arial" pitchFamily="34" charset="0"/>
        </a:defRPr>
      </a:lvl2pPr>
      <a:lvl3pPr algn="l" rtl="0" eaLnBrk="0" fontAlgn="base" hangingPunct="0">
        <a:lnSpc>
          <a:spcPct val="90000"/>
        </a:lnSpc>
        <a:spcBef>
          <a:spcPct val="0"/>
        </a:spcBef>
        <a:spcAft>
          <a:spcPct val="0"/>
        </a:spcAft>
        <a:defRPr sz="2400">
          <a:solidFill>
            <a:srgbClr val="0000FF"/>
          </a:solidFill>
          <a:latin typeface="Arial" pitchFamily="34" charset="0"/>
          <a:cs typeface="Arial" pitchFamily="34" charset="0"/>
        </a:defRPr>
      </a:lvl3pPr>
      <a:lvl4pPr algn="l" rtl="0" eaLnBrk="0" fontAlgn="base" hangingPunct="0">
        <a:lnSpc>
          <a:spcPct val="90000"/>
        </a:lnSpc>
        <a:spcBef>
          <a:spcPct val="0"/>
        </a:spcBef>
        <a:spcAft>
          <a:spcPct val="0"/>
        </a:spcAft>
        <a:defRPr sz="2400">
          <a:solidFill>
            <a:srgbClr val="0000FF"/>
          </a:solidFill>
          <a:latin typeface="Arial" pitchFamily="34" charset="0"/>
          <a:cs typeface="Arial" pitchFamily="34" charset="0"/>
        </a:defRPr>
      </a:lvl4pPr>
      <a:lvl5pPr algn="l" rtl="0" eaLnBrk="0" fontAlgn="base" hangingPunct="0">
        <a:lnSpc>
          <a:spcPct val="90000"/>
        </a:lnSpc>
        <a:spcBef>
          <a:spcPct val="0"/>
        </a:spcBef>
        <a:spcAft>
          <a:spcPct val="0"/>
        </a:spcAft>
        <a:defRPr sz="2400">
          <a:solidFill>
            <a:srgbClr val="0000FF"/>
          </a:solidFill>
          <a:latin typeface="Arial" pitchFamily="34" charset="0"/>
          <a:cs typeface="Arial" pitchFamily="34" charset="0"/>
        </a:defRPr>
      </a:lvl5pPr>
      <a:lvl6pPr marL="457200" algn="l" rtl="0" fontAlgn="base">
        <a:lnSpc>
          <a:spcPct val="90000"/>
        </a:lnSpc>
        <a:spcBef>
          <a:spcPct val="0"/>
        </a:spcBef>
        <a:spcAft>
          <a:spcPct val="0"/>
        </a:spcAft>
        <a:defRPr sz="2400">
          <a:solidFill>
            <a:srgbClr val="0000FF"/>
          </a:solidFill>
          <a:latin typeface="Arial" pitchFamily="34" charset="0"/>
          <a:cs typeface="Arial" pitchFamily="34" charset="0"/>
        </a:defRPr>
      </a:lvl6pPr>
      <a:lvl7pPr marL="914400" algn="l" rtl="0" fontAlgn="base">
        <a:lnSpc>
          <a:spcPct val="90000"/>
        </a:lnSpc>
        <a:spcBef>
          <a:spcPct val="0"/>
        </a:spcBef>
        <a:spcAft>
          <a:spcPct val="0"/>
        </a:spcAft>
        <a:defRPr sz="2400">
          <a:solidFill>
            <a:srgbClr val="0000FF"/>
          </a:solidFill>
          <a:latin typeface="Arial" pitchFamily="34" charset="0"/>
          <a:cs typeface="Arial" pitchFamily="34" charset="0"/>
        </a:defRPr>
      </a:lvl7pPr>
      <a:lvl8pPr marL="1371600" algn="l" rtl="0" fontAlgn="base">
        <a:lnSpc>
          <a:spcPct val="90000"/>
        </a:lnSpc>
        <a:spcBef>
          <a:spcPct val="0"/>
        </a:spcBef>
        <a:spcAft>
          <a:spcPct val="0"/>
        </a:spcAft>
        <a:defRPr sz="2400">
          <a:solidFill>
            <a:srgbClr val="0000FF"/>
          </a:solidFill>
          <a:latin typeface="Arial" pitchFamily="34" charset="0"/>
          <a:cs typeface="Arial" pitchFamily="34" charset="0"/>
        </a:defRPr>
      </a:lvl8pPr>
      <a:lvl9pPr marL="1828800" algn="l" rtl="0" fontAlgn="base">
        <a:lnSpc>
          <a:spcPct val="90000"/>
        </a:lnSpc>
        <a:spcBef>
          <a:spcPct val="0"/>
        </a:spcBef>
        <a:spcAft>
          <a:spcPct val="0"/>
        </a:spcAft>
        <a:defRPr sz="2400">
          <a:solidFill>
            <a:srgbClr val="0000FF"/>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rgbClr val="0000FF"/>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rgbClr val="0000FF"/>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rgbClr val="0000FF"/>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E70842-3E5B-471B-A1A0-CA0931011F53}" type="datetimeFigureOut">
              <a:rPr lang="en-IE" smtClean="0">
                <a:solidFill>
                  <a:prstClr val="black">
                    <a:tint val="75000"/>
                  </a:prstClr>
                </a:solidFill>
                <a:latin typeface="Calibri"/>
                <a:cs typeface="+mn-cs"/>
              </a:rPr>
              <a:pPr fontAlgn="auto">
                <a:spcBef>
                  <a:spcPts val="0"/>
                </a:spcBef>
                <a:spcAft>
                  <a:spcPts val="0"/>
                </a:spcAft>
              </a:pPr>
              <a:t>21/09/2015</a:t>
            </a:fld>
            <a:endParaRPr lang="en-IE">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IE">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E22D153-3AFC-4291-95F4-DACB9B20CC3A}" type="slidenum">
              <a:rPr lang="en-IE" smtClean="0">
                <a:solidFill>
                  <a:prstClr val="black">
                    <a:tint val="75000"/>
                  </a:prstClr>
                </a:solidFill>
                <a:latin typeface="Calibri"/>
                <a:cs typeface="+mn-cs"/>
              </a:rPr>
              <a:pPr fontAlgn="auto">
                <a:spcBef>
                  <a:spcPts val="0"/>
                </a:spcBef>
                <a:spcAft>
                  <a:spcPts val="0"/>
                </a:spcAft>
              </a:pPr>
              <a:t>‹#›</a:t>
            </a:fld>
            <a:endParaRPr lang="en-IE">
              <a:solidFill>
                <a:prstClr val="black">
                  <a:tint val="75000"/>
                </a:prstClr>
              </a:solidFill>
              <a:latin typeface="Calibri"/>
              <a:cs typeface="+mn-cs"/>
            </a:endParaRPr>
          </a:p>
        </p:txBody>
      </p:sp>
    </p:spTree>
    <p:extLst>
      <p:ext uri="{BB962C8B-B14F-4D97-AF65-F5344CB8AC3E}">
        <p14:creationId xmlns:p14="http://schemas.microsoft.com/office/powerpoint/2010/main" val="276205314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psyoungminds.org/" TargetMode="Externa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hyperlink" Target="http://www.climatechange2013.org/images/uploads/WGIAR5_WGI-12Doc2b_FinalDraft_Al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5650" y="12684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49157"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
        <p:nvSpPr>
          <p:cNvPr id="6" name="Rectangle 2"/>
          <p:cNvSpPr>
            <a:spLocks noGrp="1" noChangeArrowheads="1"/>
          </p:cNvSpPr>
          <p:nvPr>
            <p:ph type="ctrTitle"/>
          </p:nvPr>
        </p:nvSpPr>
        <p:spPr>
          <a:xfrm>
            <a:off x="467545" y="1844824"/>
            <a:ext cx="8136904" cy="2448272"/>
          </a:xfrm>
        </p:spPr>
        <p:txBody>
          <a:bodyPr/>
          <a:lstStyle/>
          <a:p>
            <a:pPr eaLnBrk="1" hangingPunct="1"/>
            <a:r>
              <a:rPr lang="en-US" dirty="0" smtClean="0"/>
              <a:t/>
            </a:r>
            <a:br>
              <a:rPr lang="en-US" dirty="0" smtClean="0"/>
            </a:br>
            <a:r>
              <a:rPr lang="en-US" dirty="0"/>
              <a:t/>
            </a:r>
            <a:br>
              <a:rPr lang="en-US" dirty="0"/>
            </a:br>
            <a:r>
              <a:rPr lang="en-US" b="1" dirty="0" err="1" smtClean="0">
                <a:solidFill>
                  <a:srgbClr val="0070C0"/>
                </a:solidFill>
              </a:rPr>
              <a:t>Responsability</a:t>
            </a:r>
            <a:r>
              <a:rPr lang="en-US" b="1" dirty="0" smtClean="0">
                <a:solidFill>
                  <a:srgbClr val="0070C0"/>
                </a:solidFill>
              </a:rPr>
              <a:t> of </a:t>
            </a:r>
            <a:r>
              <a:rPr lang="en-US" b="1" dirty="0">
                <a:solidFill>
                  <a:srgbClr val="0070C0"/>
                </a:solidFill>
              </a:rPr>
              <a:t>s</a:t>
            </a:r>
            <a:r>
              <a:rPr lang="en-US" b="1" dirty="0" smtClean="0">
                <a:solidFill>
                  <a:srgbClr val="0070C0"/>
                </a:solidFill>
              </a:rPr>
              <a:t>cientists  in public matters</a:t>
            </a:r>
            <a:br>
              <a:rPr lang="en-US" b="1" dirty="0" smtClean="0">
                <a:solidFill>
                  <a:srgbClr val="0070C0"/>
                </a:solidFill>
              </a:rPr>
            </a:br>
            <a:r>
              <a:rPr lang="en-US" b="1" dirty="0" smtClean="0">
                <a:solidFill>
                  <a:srgbClr val="0070C0"/>
                </a:solidFill>
              </a:rPr>
              <a:t>Advising on Science</a:t>
            </a:r>
            <a:r>
              <a:rPr lang="en-US" b="1" dirty="0" smtClean="0">
                <a:solidFill>
                  <a:srgbClr val="0000FF"/>
                </a:solidFill>
              </a:rPr>
              <a:t/>
            </a:r>
            <a:br>
              <a:rPr lang="en-US" b="1" dirty="0" smtClean="0">
                <a:solidFill>
                  <a:srgbClr val="0000FF"/>
                </a:solidFill>
              </a:rPr>
            </a:br>
            <a:r>
              <a:rPr lang="en-US" b="1" dirty="0" smtClean="0">
                <a:solidFill>
                  <a:srgbClr val="0000FF"/>
                </a:solidFill>
              </a:rPr>
              <a:t/>
            </a:r>
            <a:br>
              <a:rPr lang="en-US" b="1" dirty="0" smtClean="0">
                <a:solidFill>
                  <a:srgbClr val="0000FF"/>
                </a:solidFill>
              </a:rPr>
            </a:br>
            <a:r>
              <a:rPr lang="en-US" dirty="0" smtClean="0">
                <a:solidFill>
                  <a:srgbClr val="0070C0"/>
                </a:solidFill>
              </a:rPr>
              <a:t>C</a:t>
            </a:r>
            <a:r>
              <a:rPr lang="en-US" dirty="0" smtClean="0">
                <a:solidFill>
                  <a:srgbClr val="0070C0"/>
                </a:solidFill>
              </a:rPr>
              <a:t>. Rossel</a:t>
            </a:r>
          </a:p>
        </p:txBody>
      </p:sp>
      <p:sp>
        <p:nvSpPr>
          <p:cNvPr id="7" name="TextBox 6"/>
          <p:cNvSpPr txBox="1"/>
          <p:nvPr/>
        </p:nvSpPr>
        <p:spPr>
          <a:xfrm>
            <a:off x="964523" y="6165304"/>
            <a:ext cx="7423827" cy="461665"/>
          </a:xfrm>
          <a:prstGeom prst="rect">
            <a:avLst/>
          </a:prstGeom>
          <a:noFill/>
        </p:spPr>
        <p:txBody>
          <a:bodyPr wrap="none" rtlCol="0">
            <a:spAutoFit/>
          </a:bodyPr>
          <a:lstStyle/>
          <a:p>
            <a:r>
              <a:rPr lang="en-US" sz="2400" i="1" dirty="0" smtClean="0"/>
              <a:t>EPS Energy Group meeting, Rome, 23-24 Sept.2015</a:t>
            </a:r>
            <a:endParaRPr lang="en-US" sz="2400" i="1" dirty="0"/>
          </a:p>
        </p:txBody>
      </p:sp>
    </p:spTree>
    <p:extLst>
      <p:ext uri="{BB962C8B-B14F-4D97-AF65-F5344CB8AC3E}">
        <p14:creationId xmlns:p14="http://schemas.microsoft.com/office/powerpoint/2010/main" val="4069482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323528" y="1484784"/>
            <a:ext cx="8820472" cy="10067371"/>
          </a:xfrm>
          <a:prstGeom prst="rect">
            <a:avLst/>
          </a:prstGeom>
          <a:noFill/>
          <a:ln w="9525">
            <a:noFill/>
            <a:miter lim="800000"/>
            <a:headEnd/>
            <a:tailEnd/>
          </a:ln>
        </p:spPr>
        <p:txBody>
          <a:bodyPr wrap="square">
            <a:spAutoFit/>
          </a:bodyPr>
          <a:lstStyle/>
          <a:p>
            <a:pPr fontAlgn="auto">
              <a:spcBef>
                <a:spcPts val="0"/>
              </a:spcBef>
              <a:spcAft>
                <a:spcPts val="0"/>
              </a:spcAft>
            </a:pPr>
            <a:r>
              <a:rPr lang="en-GB" sz="2400" dirty="0" smtClean="0">
                <a:solidFill>
                  <a:prstClr val="black"/>
                </a:solidFill>
                <a:latin typeface="Calibri"/>
                <a:cs typeface="+mn-cs"/>
              </a:rPr>
              <a:t>Modelled on OSA “student chapters” for</a:t>
            </a:r>
            <a:r>
              <a:rPr lang="en-GB" sz="2400" dirty="0" smtClean="0">
                <a:solidFill>
                  <a:prstClr val="black"/>
                </a:solidFill>
                <a:latin typeface="Calibri"/>
                <a:cs typeface="+mn-cs"/>
              </a:rPr>
              <a:t>…</a:t>
            </a:r>
          </a:p>
          <a:p>
            <a:pPr marL="342900" lvl="0" indent="-342900" fontAlgn="auto">
              <a:spcBef>
                <a:spcPts val="0"/>
              </a:spcBef>
              <a:spcAft>
                <a:spcPts val="0"/>
              </a:spcAft>
              <a:buFontTx/>
              <a:buChar char="-"/>
            </a:pPr>
            <a:r>
              <a:rPr lang="en-US" sz="2400" b="1" dirty="0">
                <a:solidFill>
                  <a:prstClr val="black"/>
                </a:solidFill>
                <a:latin typeface="Calibri"/>
                <a:cs typeface="+mn-cs"/>
              </a:rPr>
              <a:t>International networking, </a:t>
            </a:r>
          </a:p>
          <a:p>
            <a:pPr marL="342900" lvl="0" indent="-342900" fontAlgn="auto">
              <a:spcBef>
                <a:spcPts val="0"/>
              </a:spcBef>
              <a:spcAft>
                <a:spcPts val="0"/>
              </a:spcAft>
              <a:buFontTx/>
              <a:buChar char="-"/>
            </a:pPr>
            <a:r>
              <a:rPr lang="en-US" sz="2400" b="1" dirty="0">
                <a:solidFill>
                  <a:prstClr val="black"/>
                </a:solidFill>
                <a:latin typeface="Calibri"/>
                <a:cs typeface="+mn-cs"/>
              </a:rPr>
              <a:t>Young researchers in the scientific community,</a:t>
            </a:r>
          </a:p>
          <a:p>
            <a:pPr marL="342900" lvl="0" indent="-342900" fontAlgn="auto">
              <a:spcBef>
                <a:spcPts val="0"/>
              </a:spcBef>
              <a:spcAft>
                <a:spcPts val="0"/>
              </a:spcAft>
              <a:buFontTx/>
              <a:buChar char="-"/>
            </a:pPr>
            <a:r>
              <a:rPr lang="en-US" sz="2400" b="1" dirty="0">
                <a:solidFill>
                  <a:prstClr val="black"/>
                </a:solidFill>
                <a:latin typeface="Calibri"/>
                <a:cs typeface="+mn-cs"/>
              </a:rPr>
              <a:t>Professional development</a:t>
            </a:r>
          </a:p>
          <a:p>
            <a:pPr marL="342900" lvl="0" indent="-342900" fontAlgn="auto">
              <a:spcBef>
                <a:spcPts val="0"/>
              </a:spcBef>
              <a:spcAft>
                <a:spcPts val="0"/>
              </a:spcAft>
              <a:buFontTx/>
              <a:buChar char="-"/>
            </a:pPr>
            <a:r>
              <a:rPr lang="en-US" sz="2400" b="1" dirty="0" smtClean="0">
                <a:solidFill>
                  <a:prstClr val="black"/>
                </a:solidFill>
                <a:latin typeface="Calibri"/>
                <a:cs typeface="+mn-cs"/>
              </a:rPr>
              <a:t>Promotion </a:t>
            </a:r>
            <a:r>
              <a:rPr lang="en-US" sz="2400" b="1" dirty="0">
                <a:solidFill>
                  <a:prstClr val="black"/>
                </a:solidFill>
                <a:latin typeface="Calibri"/>
                <a:cs typeface="+mn-cs"/>
              </a:rPr>
              <a:t>of science in local communities</a:t>
            </a:r>
          </a:p>
          <a:p>
            <a:pPr marL="342900" lvl="0" indent="-342900" fontAlgn="auto">
              <a:spcBef>
                <a:spcPts val="0"/>
              </a:spcBef>
              <a:spcAft>
                <a:spcPts val="0"/>
              </a:spcAft>
              <a:buFontTx/>
              <a:buChar char="-"/>
            </a:pPr>
            <a:r>
              <a:rPr lang="en-US" sz="2400" b="1" dirty="0">
                <a:solidFill>
                  <a:prstClr val="black"/>
                </a:solidFill>
                <a:latin typeface="Calibri"/>
                <a:cs typeface="+mn-cs"/>
              </a:rPr>
              <a:t>Seminars &amp; workshops</a:t>
            </a: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endParaRPr lang="en-GB" sz="2400" dirty="0" smtClean="0">
              <a:solidFill>
                <a:prstClr val="black"/>
              </a:solidFill>
              <a:latin typeface="Calibri"/>
              <a:cs typeface="+mn-cs"/>
            </a:endParaRPr>
          </a:p>
          <a:p>
            <a:pPr marL="342900" indent="-342900" fontAlgn="auto">
              <a:spcBef>
                <a:spcPts val="0"/>
              </a:spcBef>
              <a:spcAft>
                <a:spcPts val="0"/>
              </a:spcAft>
              <a:buFontTx/>
              <a:buChar char="-"/>
            </a:pPr>
            <a:r>
              <a:rPr lang="en-US" sz="2400" b="1" dirty="0" smtClean="0">
                <a:solidFill>
                  <a:prstClr val="black"/>
                </a:solidFill>
                <a:latin typeface="Calibri"/>
                <a:cs typeface="+mn-cs"/>
              </a:rPr>
              <a:t>34 sections in 19 countries</a:t>
            </a:r>
          </a:p>
          <a:p>
            <a:pPr marL="342900" indent="-342900" fontAlgn="auto">
              <a:spcBef>
                <a:spcPts val="0"/>
              </a:spcBef>
              <a:spcAft>
                <a:spcPts val="0"/>
              </a:spcAft>
              <a:buFontTx/>
              <a:buChar char="-"/>
            </a:pPr>
            <a:r>
              <a:rPr lang="en-US" sz="2400" b="1" dirty="0">
                <a:solidFill>
                  <a:prstClr val="black"/>
                </a:solidFill>
                <a:latin typeface="Calibri"/>
                <a:cs typeface="+mn-cs"/>
              </a:rPr>
              <a:t>O</a:t>
            </a:r>
            <a:r>
              <a:rPr lang="en-US" sz="2400" b="1" dirty="0" smtClean="0">
                <a:solidFill>
                  <a:prstClr val="black"/>
                </a:solidFill>
                <a:latin typeface="Calibri"/>
                <a:cs typeface="+mn-cs"/>
              </a:rPr>
              <a:t>ver 500 members</a:t>
            </a:r>
            <a:endParaRPr lang="en-GB" sz="2400" dirty="0" smtClean="0">
              <a:solidFill>
                <a:prstClr val="black"/>
              </a:solidFill>
              <a:latin typeface="Calibri"/>
              <a:cs typeface="+mn-cs"/>
            </a:endParaRPr>
          </a:p>
          <a:p>
            <a:pPr fontAlgn="auto">
              <a:spcBef>
                <a:spcPts val="0"/>
              </a:spcBef>
              <a:spcAft>
                <a:spcPts val="0"/>
              </a:spcAft>
            </a:pPr>
            <a:r>
              <a:rPr lang="en-GB" sz="2400" dirty="0" smtClean="0">
                <a:solidFill>
                  <a:prstClr val="black"/>
                </a:solidFill>
                <a:latin typeface="Calibri"/>
                <a:cs typeface="+mn-cs"/>
              </a:rPr>
              <a:t>-    </a:t>
            </a:r>
            <a:r>
              <a:rPr lang="en-GB" sz="2400" b="1" dirty="0" smtClean="0">
                <a:solidFill>
                  <a:prstClr val="black"/>
                </a:solidFill>
                <a:latin typeface="Calibri"/>
                <a:cs typeface="+mn-cs"/>
              </a:rPr>
              <a:t>4 </a:t>
            </a:r>
            <a:r>
              <a:rPr lang="en-GB" sz="2400" b="1" dirty="0">
                <a:solidFill>
                  <a:prstClr val="black"/>
                </a:solidFill>
                <a:latin typeface="Calibri"/>
                <a:cs typeface="+mn-cs"/>
              </a:rPr>
              <a:t>Leadership meetings</a:t>
            </a: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r>
              <a:rPr lang="en-GB" sz="2400" dirty="0" smtClean="0">
                <a:solidFill>
                  <a:prstClr val="black"/>
                </a:solidFill>
                <a:latin typeface="Calibri"/>
                <a:cs typeface="+mn-cs"/>
              </a:rPr>
              <a:t>2014: EPS YM section involved in COST Network</a:t>
            </a:r>
          </a:p>
          <a:p>
            <a:pPr fontAlgn="auto">
              <a:spcBef>
                <a:spcPts val="0"/>
              </a:spcBef>
              <a:spcAft>
                <a:spcPts val="0"/>
              </a:spcAft>
            </a:pPr>
            <a:r>
              <a:rPr lang="en-GB" sz="2400" dirty="0" smtClean="0">
                <a:solidFill>
                  <a:prstClr val="black"/>
                </a:solidFill>
                <a:latin typeface="Calibri"/>
                <a:cs typeface="+mn-cs"/>
              </a:rPr>
              <a:t>           for Young Scientists</a:t>
            </a:r>
          </a:p>
          <a:p>
            <a:pPr fontAlgn="auto">
              <a:spcBef>
                <a:spcPts val="0"/>
              </a:spcBef>
              <a:spcAft>
                <a:spcPts val="0"/>
              </a:spcAft>
            </a:pPr>
            <a:endParaRPr lang="en-GB" sz="2400" dirty="0">
              <a:solidFill>
                <a:prstClr val="black"/>
              </a:solidFill>
              <a:latin typeface="Calibri"/>
              <a:cs typeface="+mn-cs"/>
            </a:endParaRP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endParaRPr lang="en-GB" sz="2400" dirty="0">
              <a:solidFill>
                <a:prstClr val="black"/>
              </a:solidFill>
              <a:latin typeface="Calibri"/>
              <a:cs typeface="+mn-cs"/>
            </a:endParaRP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endParaRPr lang="en-GB" sz="2400" dirty="0">
              <a:solidFill>
                <a:prstClr val="black"/>
              </a:solidFill>
              <a:latin typeface="Calibri"/>
              <a:cs typeface="+mn-cs"/>
            </a:endParaRP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endParaRPr lang="en-GB" sz="2400" dirty="0">
              <a:solidFill>
                <a:prstClr val="black"/>
              </a:solidFill>
              <a:latin typeface="Calibri"/>
              <a:cs typeface="+mn-cs"/>
            </a:endParaRP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endParaRPr lang="en-GB" sz="2400" dirty="0" smtClean="0">
              <a:solidFill>
                <a:prstClr val="black"/>
              </a:solidFill>
              <a:latin typeface="Calibri"/>
              <a:cs typeface="+mn-cs"/>
            </a:endParaRPr>
          </a:p>
          <a:p>
            <a:pPr fontAlgn="auto">
              <a:spcBef>
                <a:spcPts val="0"/>
              </a:spcBef>
              <a:spcAft>
                <a:spcPts val="0"/>
              </a:spcAft>
            </a:pPr>
            <a:r>
              <a:rPr lang="en-GB" sz="2400" dirty="0" smtClean="0">
                <a:solidFill>
                  <a:prstClr val="black"/>
                </a:solidFill>
                <a:latin typeface="Calibri"/>
                <a:cs typeface="+mn-cs"/>
              </a:rPr>
              <a:t>This is a necessary structure for many regions and countries where no equivalent national organisation exists</a:t>
            </a:r>
            <a:endParaRPr lang="en-GB" sz="2400" dirty="0">
              <a:solidFill>
                <a:prstClr val="black"/>
              </a:solidFill>
              <a:latin typeface="Calibri"/>
              <a:cs typeface="+mn-cs"/>
            </a:endParaRPr>
          </a:p>
          <a:p>
            <a:pPr fontAlgn="auto">
              <a:lnSpc>
                <a:spcPct val="110000"/>
              </a:lnSpc>
              <a:spcBef>
                <a:spcPts val="0"/>
              </a:spcBef>
              <a:spcAft>
                <a:spcPts val="0"/>
              </a:spcAft>
            </a:pPr>
            <a:endParaRPr lang="en-GB" sz="2200" dirty="0">
              <a:solidFill>
                <a:prstClr val="black"/>
              </a:solidFill>
              <a:latin typeface="Calibri"/>
              <a:cs typeface="+mn-cs"/>
            </a:endParaRPr>
          </a:p>
        </p:txBody>
      </p:sp>
      <p:sp>
        <p:nvSpPr>
          <p:cNvPr id="6" name="Rectangle 4"/>
          <p:cNvSpPr>
            <a:spLocks noGrp="1" noChangeArrowheads="1"/>
          </p:cNvSpPr>
          <p:nvPr>
            <p:ph type="title"/>
          </p:nvPr>
        </p:nvSpPr>
        <p:spPr>
          <a:xfrm>
            <a:off x="276225" y="277813"/>
            <a:ext cx="8713788" cy="1008062"/>
          </a:xfrm>
        </p:spPr>
        <p:txBody>
          <a:bodyPr anchor="t">
            <a:normAutofit/>
          </a:bodyPr>
          <a:lstStyle/>
          <a:p>
            <a:pPr algn="l" eaLnBrk="1" hangingPunct="1"/>
            <a:r>
              <a:rPr lang="en-US" sz="3600" b="1" dirty="0" smtClean="0">
                <a:solidFill>
                  <a:srgbClr val="0070C0"/>
                </a:solidFill>
                <a:latin typeface="Arial" charset="0"/>
              </a:rPr>
              <a:t>Young Minds</a:t>
            </a:r>
          </a:p>
        </p:txBody>
      </p:sp>
      <p:sp>
        <p:nvSpPr>
          <p:cNvPr id="11" name="ZoneTexte 9"/>
          <p:cNvSpPr txBox="1"/>
          <p:nvPr/>
        </p:nvSpPr>
        <p:spPr>
          <a:xfrm>
            <a:off x="-116629" y="2293559"/>
            <a:ext cx="184666" cy="461665"/>
          </a:xfrm>
          <a:prstGeom prst="rect">
            <a:avLst/>
          </a:prstGeom>
          <a:noFill/>
        </p:spPr>
        <p:txBody>
          <a:bodyPr wrap="none" rtlCol="0">
            <a:spAutoFit/>
          </a:bodyPr>
          <a:lstStyle/>
          <a:p>
            <a:pPr fontAlgn="auto">
              <a:spcBef>
                <a:spcPts val="0"/>
              </a:spcBef>
              <a:spcAft>
                <a:spcPts val="0"/>
              </a:spcAft>
            </a:pPr>
            <a:endParaRPr lang="fr-FR" dirty="0">
              <a:solidFill>
                <a:prstClr val="black"/>
              </a:solidFill>
              <a:latin typeface="Calibri"/>
              <a:cs typeface="+mn-cs"/>
            </a:endParaRPr>
          </a:p>
        </p:txBody>
      </p:sp>
      <p:cxnSp>
        <p:nvCxnSpPr>
          <p:cNvPr id="8" name="Straight Connector 7"/>
          <p:cNvCxnSpPr/>
          <p:nvPr/>
        </p:nvCxnSpPr>
        <p:spPr>
          <a:xfrm>
            <a:off x="395536" y="1052736"/>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6866" name="Picture 2" descr="EPS Young Minds logo">
            <a:hlinkClick r:id="rId2"/>
          </p:cNvPr>
          <p:cNvPicPr>
            <a:picLocks noChangeAspect="1" noChangeArrowheads="1"/>
          </p:cNvPicPr>
          <p:nvPr/>
        </p:nvPicPr>
        <p:blipFill>
          <a:blip r:embed="rId3" cstate="print"/>
          <a:srcRect/>
          <a:stretch>
            <a:fillRect/>
          </a:stretch>
        </p:blipFill>
        <p:spPr bwMode="auto">
          <a:xfrm>
            <a:off x="5364088" y="109084"/>
            <a:ext cx="3312368" cy="948614"/>
          </a:xfrm>
          <a:prstGeom prst="rect">
            <a:avLst/>
          </a:prstGeom>
          <a:noFill/>
        </p:spPr>
      </p:pic>
      <p:pic>
        <p:nvPicPr>
          <p:cNvPr id="9" name="Immagine 1" descr="228472_10150175683042944_3666251_n.jpg"/>
          <p:cNvPicPr>
            <a:picLocks noChangeAspect="1"/>
          </p:cNvPicPr>
          <p:nvPr/>
        </p:nvPicPr>
        <p:blipFill>
          <a:blip r:embed="rId4" cstate="print"/>
          <a:srcRect/>
          <a:stretch>
            <a:fillRect/>
          </a:stretch>
        </p:blipFill>
        <p:spPr bwMode="auto">
          <a:xfrm>
            <a:off x="4248249" y="3861048"/>
            <a:ext cx="2844031" cy="1907670"/>
          </a:xfrm>
          <a:prstGeom prst="rect">
            <a:avLst/>
          </a:prstGeom>
          <a:noFill/>
          <a:ln w="9525">
            <a:noFill/>
            <a:miter lim="800000"/>
            <a:headEnd/>
            <a:tailEnd/>
          </a:ln>
        </p:spPr>
      </p:pic>
      <p:sp>
        <p:nvSpPr>
          <p:cNvPr id="10" name="Text Box 38"/>
          <p:cNvSpPr txBox="1">
            <a:spLocks noChangeArrowheads="1"/>
          </p:cNvSpPr>
          <p:nvPr/>
        </p:nvSpPr>
        <p:spPr bwMode="auto">
          <a:xfrm>
            <a:off x="7092280" y="1488261"/>
            <a:ext cx="2232025" cy="5109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92075" indent="-92075"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eaLnBrk="0" hangingPunct="0">
              <a:defRPr>
                <a:solidFill>
                  <a:schemeClr val="tx1"/>
                </a:solidFill>
                <a:latin typeface="Arial" charset="0"/>
                <a:ea typeface="ＭＳ Ｐゴシック" charset="0"/>
              </a:defRPr>
            </a:lvl3pPr>
            <a:lvl4pPr eaLnBrk="0" hangingPunct="0">
              <a:defRPr>
                <a:solidFill>
                  <a:schemeClr val="tx1"/>
                </a:solidFill>
                <a:latin typeface="Arial" charset="0"/>
                <a:ea typeface="ＭＳ Ｐゴシック" charset="0"/>
              </a:defRPr>
            </a:lvl4pPr>
            <a:lvl5pPr eaLnBrk="0" hangingPunct="0">
              <a:defRPr>
                <a:solidFill>
                  <a:schemeClr val="tx1"/>
                </a:solidFill>
                <a:latin typeface="Arial" charset="0"/>
                <a:ea typeface="ＭＳ Ｐゴシック" charset="0"/>
              </a:defRPr>
            </a:lvl5pPr>
            <a:lvl6pPr eaLnBrk="0" fontAlgn="base" hangingPunct="0">
              <a:spcBef>
                <a:spcPct val="0"/>
              </a:spcBef>
              <a:spcAft>
                <a:spcPct val="0"/>
              </a:spcAft>
              <a:defRPr>
                <a:solidFill>
                  <a:schemeClr val="tx1"/>
                </a:solidFill>
                <a:latin typeface="Arial" charset="0"/>
                <a:ea typeface="ＭＳ Ｐゴシック" charset="0"/>
              </a:defRPr>
            </a:lvl6pPr>
            <a:lvl7pPr eaLnBrk="0" fontAlgn="base" hangingPunct="0">
              <a:spcBef>
                <a:spcPct val="0"/>
              </a:spcBef>
              <a:spcAft>
                <a:spcPct val="0"/>
              </a:spcAft>
              <a:defRPr>
                <a:solidFill>
                  <a:schemeClr val="tx1"/>
                </a:solidFill>
                <a:latin typeface="Arial" charset="0"/>
                <a:ea typeface="ＭＳ Ｐゴシック" charset="0"/>
              </a:defRPr>
            </a:lvl7pPr>
            <a:lvl8pPr eaLnBrk="0" fontAlgn="base" hangingPunct="0">
              <a:spcBef>
                <a:spcPct val="0"/>
              </a:spcBef>
              <a:spcAft>
                <a:spcPct val="0"/>
              </a:spcAft>
              <a:defRPr>
                <a:solidFill>
                  <a:schemeClr val="tx1"/>
                </a:solidFill>
                <a:latin typeface="Arial" charset="0"/>
                <a:ea typeface="ＭＳ Ｐゴシック" charset="0"/>
              </a:defRPr>
            </a:lvl8pPr>
            <a:lvl9pPr eaLnBrk="0" fontAlgn="base" hangingPunct="0">
              <a:spcBef>
                <a:spcPct val="0"/>
              </a:spcBef>
              <a:spcAft>
                <a:spcPct val="0"/>
              </a:spcAft>
              <a:defRPr>
                <a:solidFill>
                  <a:schemeClr val="tx1"/>
                </a:solidFill>
                <a:latin typeface="Arial" charset="0"/>
                <a:ea typeface="ＭＳ Ｐゴシック" charset="0"/>
              </a:defRPr>
            </a:lvl9pPr>
          </a:lstStyle>
          <a:p>
            <a:pPr marL="173038" indent="-173038" eaLnBrk="1" hangingPunct="1">
              <a:spcBef>
                <a:spcPts val="0"/>
              </a:spcBef>
              <a:spcAft>
                <a:spcPts val="400"/>
              </a:spcAft>
              <a:buFont typeface="Arial"/>
              <a:buChar char="•"/>
              <a:defRPr/>
            </a:pPr>
            <a:r>
              <a:rPr lang="en-GB" sz="1400" b="1" dirty="0" smtClean="0"/>
              <a:t>SPAIN</a:t>
            </a:r>
          </a:p>
          <a:p>
            <a:pPr marL="173038" indent="-173038" eaLnBrk="1" hangingPunct="1">
              <a:spcBef>
                <a:spcPts val="0"/>
              </a:spcBef>
              <a:spcAft>
                <a:spcPts val="400"/>
              </a:spcAft>
              <a:buFont typeface="Arial"/>
              <a:buChar char="•"/>
              <a:defRPr/>
            </a:pPr>
            <a:r>
              <a:rPr lang="en-GB" sz="1400" b="1" dirty="0" smtClean="0"/>
              <a:t>ITALY</a:t>
            </a:r>
          </a:p>
          <a:p>
            <a:pPr marL="173038" indent="-173038" eaLnBrk="1" hangingPunct="1">
              <a:spcBef>
                <a:spcPts val="0"/>
              </a:spcBef>
              <a:spcAft>
                <a:spcPts val="400"/>
              </a:spcAft>
              <a:buFont typeface="Arial"/>
              <a:buChar char="•"/>
              <a:defRPr/>
            </a:pPr>
            <a:r>
              <a:rPr lang="en-GB" sz="1400" b="1" dirty="0" smtClean="0"/>
              <a:t>GERMANY</a:t>
            </a:r>
          </a:p>
          <a:p>
            <a:pPr marL="173038" indent="-173038" eaLnBrk="1" hangingPunct="1">
              <a:spcBef>
                <a:spcPts val="0"/>
              </a:spcBef>
              <a:spcAft>
                <a:spcPts val="400"/>
              </a:spcAft>
              <a:buFont typeface="Arial"/>
              <a:buChar char="•"/>
              <a:defRPr/>
            </a:pPr>
            <a:r>
              <a:rPr lang="en-GB" sz="1400" b="1" dirty="0" smtClean="0"/>
              <a:t>UK</a:t>
            </a:r>
          </a:p>
          <a:p>
            <a:pPr marL="173038" indent="-173038" eaLnBrk="1" hangingPunct="1">
              <a:spcBef>
                <a:spcPts val="0"/>
              </a:spcBef>
              <a:spcAft>
                <a:spcPts val="400"/>
              </a:spcAft>
              <a:buFont typeface="Arial"/>
              <a:buChar char="•"/>
              <a:defRPr/>
            </a:pPr>
            <a:r>
              <a:rPr lang="en-GB" sz="1400" b="1" dirty="0" smtClean="0"/>
              <a:t>UCRAINE</a:t>
            </a:r>
          </a:p>
          <a:p>
            <a:pPr marL="173038" indent="-173038" eaLnBrk="1" hangingPunct="1">
              <a:spcBef>
                <a:spcPts val="0"/>
              </a:spcBef>
              <a:spcAft>
                <a:spcPts val="400"/>
              </a:spcAft>
              <a:buFont typeface="Arial"/>
              <a:buChar char="•"/>
              <a:defRPr/>
            </a:pPr>
            <a:r>
              <a:rPr lang="en-GB" sz="1400" b="1" dirty="0" smtClean="0"/>
              <a:t>IRLAND</a:t>
            </a:r>
          </a:p>
          <a:p>
            <a:pPr marL="173038" indent="-173038" eaLnBrk="1" hangingPunct="1">
              <a:spcBef>
                <a:spcPts val="0"/>
              </a:spcBef>
              <a:spcAft>
                <a:spcPts val="400"/>
              </a:spcAft>
              <a:buFont typeface="Arial"/>
              <a:buChar char="•"/>
              <a:defRPr/>
            </a:pPr>
            <a:r>
              <a:rPr lang="en-GB" sz="1400" b="1" dirty="0" smtClean="0"/>
              <a:t>RUSSIA</a:t>
            </a:r>
          </a:p>
          <a:p>
            <a:pPr marL="173038" indent="-173038" eaLnBrk="1" hangingPunct="1">
              <a:spcBef>
                <a:spcPts val="0"/>
              </a:spcBef>
              <a:spcAft>
                <a:spcPts val="400"/>
              </a:spcAft>
              <a:buFont typeface="Arial"/>
              <a:buChar char="•"/>
              <a:defRPr/>
            </a:pPr>
            <a:r>
              <a:rPr lang="en-GB" sz="1400" b="1" dirty="0" smtClean="0"/>
              <a:t>FRANCE</a:t>
            </a:r>
          </a:p>
          <a:p>
            <a:pPr marL="173038" indent="-173038" eaLnBrk="1" hangingPunct="1">
              <a:spcBef>
                <a:spcPts val="0"/>
              </a:spcBef>
              <a:spcAft>
                <a:spcPts val="400"/>
              </a:spcAft>
              <a:buFont typeface="Arial"/>
              <a:buChar char="•"/>
              <a:defRPr/>
            </a:pPr>
            <a:r>
              <a:rPr lang="en-GB" sz="1400" b="1" dirty="0" smtClean="0"/>
              <a:t>US</a:t>
            </a:r>
          </a:p>
          <a:p>
            <a:pPr marL="173038" indent="-173038" eaLnBrk="1" hangingPunct="1">
              <a:spcBef>
                <a:spcPts val="0"/>
              </a:spcBef>
              <a:spcAft>
                <a:spcPts val="400"/>
              </a:spcAft>
              <a:buFont typeface="Arial"/>
              <a:buChar char="•"/>
              <a:defRPr/>
            </a:pPr>
            <a:r>
              <a:rPr lang="en-GB" sz="1400" b="1" dirty="0" smtClean="0"/>
              <a:t>SWITZERLAND</a:t>
            </a:r>
            <a:endParaRPr lang="en-GB" sz="1400" b="1" dirty="0" smtClean="0"/>
          </a:p>
          <a:p>
            <a:pPr marL="173038" indent="-173038" eaLnBrk="1" hangingPunct="1">
              <a:spcBef>
                <a:spcPts val="0"/>
              </a:spcBef>
              <a:spcAft>
                <a:spcPts val="400"/>
              </a:spcAft>
              <a:buFont typeface="Arial"/>
              <a:buChar char="•"/>
              <a:defRPr/>
            </a:pPr>
            <a:r>
              <a:rPr lang="en-GB" sz="1400" b="1" dirty="0" smtClean="0"/>
              <a:t>TURKEY</a:t>
            </a:r>
          </a:p>
          <a:p>
            <a:pPr marL="173038" indent="-173038" eaLnBrk="1" hangingPunct="1">
              <a:spcBef>
                <a:spcPts val="0"/>
              </a:spcBef>
              <a:spcAft>
                <a:spcPts val="400"/>
              </a:spcAft>
              <a:buFont typeface="Arial"/>
              <a:buChar char="•"/>
              <a:defRPr/>
            </a:pPr>
            <a:r>
              <a:rPr lang="en-GB" sz="1400" b="1" dirty="0" smtClean="0"/>
              <a:t>HUNGARY</a:t>
            </a:r>
            <a:endParaRPr lang="en-GB" sz="1400" b="1" dirty="0" smtClean="0"/>
          </a:p>
          <a:p>
            <a:pPr marL="173038" indent="-173038" eaLnBrk="1" hangingPunct="1">
              <a:spcBef>
                <a:spcPts val="0"/>
              </a:spcBef>
              <a:spcAft>
                <a:spcPts val="400"/>
              </a:spcAft>
              <a:buFont typeface="Arial"/>
              <a:buChar char="•"/>
              <a:defRPr/>
            </a:pPr>
            <a:r>
              <a:rPr lang="en-GB" sz="1400" b="1" dirty="0" smtClean="0"/>
              <a:t>DENMARK</a:t>
            </a:r>
          </a:p>
          <a:p>
            <a:pPr marL="173038" indent="-173038" eaLnBrk="1" hangingPunct="1">
              <a:spcBef>
                <a:spcPts val="0"/>
              </a:spcBef>
              <a:spcAft>
                <a:spcPts val="400"/>
              </a:spcAft>
              <a:buFont typeface="Arial"/>
              <a:buChar char="•"/>
              <a:defRPr/>
            </a:pPr>
            <a:r>
              <a:rPr lang="en-GB" sz="1400" b="1" dirty="0" smtClean="0"/>
              <a:t>THE NETHERLANDS</a:t>
            </a:r>
          </a:p>
          <a:p>
            <a:pPr marL="173038" indent="-173038" eaLnBrk="1" hangingPunct="1">
              <a:spcBef>
                <a:spcPts val="0"/>
              </a:spcBef>
              <a:spcAft>
                <a:spcPts val="400"/>
              </a:spcAft>
              <a:buFont typeface="Arial"/>
              <a:buChar char="•"/>
              <a:defRPr/>
            </a:pPr>
            <a:r>
              <a:rPr lang="en-GB" sz="1400" b="1" dirty="0" smtClean="0"/>
              <a:t>LATVIA</a:t>
            </a:r>
          </a:p>
          <a:p>
            <a:pPr marL="173038" indent="-173038" eaLnBrk="1" hangingPunct="1">
              <a:spcBef>
                <a:spcPts val="0"/>
              </a:spcBef>
              <a:spcAft>
                <a:spcPts val="400"/>
              </a:spcAft>
              <a:buFont typeface="Arial"/>
              <a:buChar char="•"/>
              <a:defRPr/>
            </a:pPr>
            <a:r>
              <a:rPr lang="en-GB" sz="1400" b="1" dirty="0" smtClean="0"/>
              <a:t>LITHUANIA</a:t>
            </a:r>
          </a:p>
          <a:p>
            <a:pPr marL="173038" indent="-173038" eaLnBrk="1" hangingPunct="1">
              <a:spcBef>
                <a:spcPts val="0"/>
              </a:spcBef>
              <a:spcAft>
                <a:spcPts val="400"/>
              </a:spcAft>
              <a:buFont typeface="Arial"/>
              <a:buChar char="•"/>
              <a:defRPr/>
            </a:pPr>
            <a:r>
              <a:rPr lang="en-GB" sz="1400" b="1" dirty="0" smtClean="0"/>
              <a:t>PORTUGAL</a:t>
            </a:r>
          </a:p>
          <a:p>
            <a:pPr marL="173038" indent="-173038" eaLnBrk="1" hangingPunct="1">
              <a:spcBef>
                <a:spcPts val="0"/>
              </a:spcBef>
              <a:spcAft>
                <a:spcPts val="400"/>
              </a:spcAft>
              <a:buFont typeface="Arial"/>
              <a:buChar char="•"/>
              <a:defRPr/>
            </a:pPr>
            <a:r>
              <a:rPr lang="en-GB" sz="1400" b="1" dirty="0" smtClean="0"/>
              <a:t>POLAND</a:t>
            </a:r>
          </a:p>
          <a:p>
            <a:pPr marL="173038" indent="-173038" eaLnBrk="1" hangingPunct="1">
              <a:spcBef>
                <a:spcPts val="0"/>
              </a:spcBef>
              <a:spcAft>
                <a:spcPts val="400"/>
              </a:spcAft>
              <a:buFont typeface="Arial"/>
              <a:buChar char="•"/>
              <a:defRPr/>
            </a:pPr>
            <a:r>
              <a:rPr lang="it-IT" sz="1400" b="1" dirty="0" smtClean="0"/>
              <a:t>CZECH REPUBLIC</a:t>
            </a:r>
            <a:endParaRPr lang="en-GB" sz="1400" b="1" dirty="0" smtClean="0"/>
          </a:p>
        </p:txBody>
      </p:sp>
    </p:spTree>
    <p:extLst>
      <p:ext uri="{BB962C8B-B14F-4D97-AF65-F5344CB8AC3E}">
        <p14:creationId xmlns:p14="http://schemas.microsoft.com/office/powerpoint/2010/main" val="3814394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Communication</a:t>
            </a:r>
            <a:endParaRPr lang="en-US" sz="2800" b="1" dirty="0" smtClean="0">
              <a:solidFill>
                <a:srgbClr val="0070C0"/>
              </a:solidFill>
              <a:latin typeface="Arial" charset="0"/>
            </a:endParaRPr>
          </a:p>
        </p:txBody>
      </p:sp>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56"/>
          <a:stretch/>
        </p:blipFill>
        <p:spPr bwMode="auto">
          <a:xfrm>
            <a:off x="3612314" y="2507986"/>
            <a:ext cx="321386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824175"/>
            <a:ext cx="2098331" cy="369332"/>
          </a:xfrm>
          <a:prstGeom prst="rect">
            <a:avLst/>
          </a:prstGeom>
          <a:noFill/>
        </p:spPr>
        <p:txBody>
          <a:bodyPr wrap="none" rtlCol="0">
            <a:spAutoFit/>
          </a:bodyPr>
          <a:lstStyle/>
          <a:p>
            <a:pPr fontAlgn="auto">
              <a:spcBef>
                <a:spcPts val="0"/>
              </a:spcBef>
              <a:spcAft>
                <a:spcPts val="0"/>
              </a:spcAft>
            </a:pPr>
            <a:r>
              <a:rPr lang="en-IE" b="1" dirty="0" smtClean="0">
                <a:solidFill>
                  <a:prstClr val="black"/>
                </a:solidFill>
                <a:latin typeface="Calibri"/>
                <a:cs typeface="+mn-cs"/>
              </a:rPr>
              <a:t>278000 page views  </a:t>
            </a:r>
            <a:endParaRPr lang="en-IE" b="1" dirty="0">
              <a:solidFill>
                <a:prstClr val="black"/>
              </a:solidFill>
              <a:latin typeface="Calibri"/>
              <a:cs typeface="+mn-cs"/>
            </a:endParaRPr>
          </a:p>
        </p:txBody>
      </p:sp>
      <p:sp>
        <p:nvSpPr>
          <p:cNvPr id="19" name="TextBox 18"/>
          <p:cNvSpPr txBox="1"/>
          <p:nvPr/>
        </p:nvSpPr>
        <p:spPr>
          <a:xfrm>
            <a:off x="3560824" y="4726885"/>
            <a:ext cx="2892458" cy="646331"/>
          </a:xfrm>
          <a:prstGeom prst="rect">
            <a:avLst/>
          </a:prstGeom>
          <a:noFill/>
        </p:spPr>
        <p:txBody>
          <a:bodyPr wrap="none" rtlCol="0">
            <a:spAutoFit/>
          </a:bodyPr>
          <a:lstStyle/>
          <a:p>
            <a:pPr fontAlgn="auto">
              <a:spcBef>
                <a:spcPts val="0"/>
              </a:spcBef>
              <a:spcAft>
                <a:spcPts val="0"/>
              </a:spcAft>
            </a:pPr>
            <a:r>
              <a:rPr lang="en-IE" b="1" dirty="0" smtClean="0">
                <a:solidFill>
                  <a:prstClr val="black"/>
                </a:solidFill>
                <a:latin typeface="Calibri"/>
                <a:cs typeface="+mn-cs"/>
              </a:rPr>
              <a:t>35000 (monthly) subscribers</a:t>
            </a:r>
          </a:p>
          <a:p>
            <a:pPr fontAlgn="auto">
              <a:spcBef>
                <a:spcPts val="0"/>
              </a:spcBef>
              <a:spcAft>
                <a:spcPts val="0"/>
              </a:spcAft>
            </a:pPr>
            <a:r>
              <a:rPr lang="en-IE" b="1" dirty="0" smtClean="0">
                <a:solidFill>
                  <a:prstClr val="black"/>
                </a:solidFill>
                <a:latin typeface="Calibri"/>
                <a:cs typeface="+mn-cs"/>
              </a:rPr>
              <a:t>75000 website visits  </a:t>
            </a:r>
            <a:endParaRPr lang="en-IE" b="1" dirty="0">
              <a:solidFill>
                <a:prstClr val="black"/>
              </a:solidFill>
              <a:latin typeface="Calibri"/>
              <a:cs typeface="+mn-cs"/>
            </a:endParaRPr>
          </a:p>
        </p:txBody>
      </p:sp>
      <p:sp>
        <p:nvSpPr>
          <p:cNvPr id="25" name="TextBox 24"/>
          <p:cNvSpPr txBox="1"/>
          <p:nvPr/>
        </p:nvSpPr>
        <p:spPr>
          <a:xfrm>
            <a:off x="6888537" y="5805264"/>
            <a:ext cx="2219967" cy="369332"/>
          </a:xfrm>
          <a:prstGeom prst="rect">
            <a:avLst/>
          </a:prstGeom>
          <a:noFill/>
        </p:spPr>
        <p:txBody>
          <a:bodyPr wrap="none" rtlCol="0">
            <a:spAutoFit/>
          </a:bodyPr>
          <a:lstStyle/>
          <a:p>
            <a:pPr fontAlgn="auto">
              <a:spcBef>
                <a:spcPts val="0"/>
              </a:spcBef>
              <a:spcAft>
                <a:spcPts val="0"/>
              </a:spcAft>
            </a:pPr>
            <a:r>
              <a:rPr lang="en-IE" b="1" dirty="0" smtClean="0">
                <a:solidFill>
                  <a:prstClr val="black"/>
                </a:solidFill>
                <a:latin typeface="Calibri"/>
                <a:cs typeface="+mn-cs"/>
              </a:rPr>
              <a:t>27000 copies 6 / year</a:t>
            </a:r>
            <a:endParaRPr lang="en-IE" b="1" dirty="0">
              <a:solidFill>
                <a:prstClr val="black"/>
              </a:solidFill>
              <a:latin typeface="Calibri"/>
              <a:cs typeface="+mn-cs"/>
            </a:endParaRPr>
          </a:p>
        </p:txBody>
      </p:sp>
      <p:pic>
        <p:nvPicPr>
          <p:cNvPr id="16386" name="Picture 2" descr="Cover page"/>
          <p:cNvPicPr>
            <a:picLocks noChangeAspect="1" noChangeArrowheads="1"/>
          </p:cNvPicPr>
          <p:nvPr/>
        </p:nvPicPr>
        <p:blipFill>
          <a:blip r:embed="rId3" cstate="print"/>
          <a:srcRect/>
          <a:stretch>
            <a:fillRect/>
          </a:stretch>
        </p:blipFill>
        <p:spPr bwMode="auto">
          <a:xfrm>
            <a:off x="6920052" y="2996952"/>
            <a:ext cx="1984709" cy="2828212"/>
          </a:xfrm>
          <a:prstGeom prst="rect">
            <a:avLst/>
          </a:prstGeom>
          <a:noFill/>
        </p:spPr>
      </p:pic>
      <p:cxnSp>
        <p:nvCxnSpPr>
          <p:cNvPr id="13" name="Straight Connector 12"/>
          <p:cNvCxnSpPr/>
          <p:nvPr/>
        </p:nvCxnSpPr>
        <p:spPr>
          <a:xfrm>
            <a:off x="395536" y="1052736"/>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14" name="Picture 1"/>
          <p:cNvPicPr>
            <a:picLocks noChangeAspect="1" noChangeArrowheads="1"/>
          </p:cNvPicPr>
          <p:nvPr/>
        </p:nvPicPr>
        <p:blipFill>
          <a:blip r:embed="rId4" cstate="print"/>
          <a:srcRect/>
          <a:stretch>
            <a:fillRect/>
          </a:stretch>
        </p:blipFill>
        <p:spPr bwMode="auto">
          <a:xfrm>
            <a:off x="7380288" y="260350"/>
            <a:ext cx="1439862" cy="1439863"/>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77767" y="1735514"/>
            <a:ext cx="3516050" cy="2859902"/>
          </a:xfrm>
          <a:prstGeom prst="rect">
            <a:avLst/>
          </a:prstGeom>
        </p:spPr>
      </p:pic>
      <p:sp>
        <p:nvSpPr>
          <p:cNvPr id="4" name="Rectangle 3"/>
          <p:cNvSpPr/>
          <p:nvPr/>
        </p:nvSpPr>
        <p:spPr>
          <a:xfrm>
            <a:off x="539552" y="1303338"/>
            <a:ext cx="1437830" cy="584775"/>
          </a:xfrm>
          <a:prstGeom prst="rect">
            <a:avLst/>
          </a:prstGeom>
        </p:spPr>
        <p:txBody>
          <a:bodyPr wrap="none">
            <a:spAutoFit/>
          </a:bodyPr>
          <a:lstStyle/>
          <a:p>
            <a:r>
              <a:rPr lang="en-US" sz="3200" b="1" dirty="0">
                <a:solidFill>
                  <a:srgbClr val="0070C0"/>
                </a:solidFill>
                <a:latin typeface="Calibri"/>
              </a:rPr>
              <a:t>eps.org</a:t>
            </a:r>
            <a:endParaRPr lang="en-US" sz="3200" dirty="0"/>
          </a:p>
        </p:txBody>
      </p:sp>
      <p:sp>
        <p:nvSpPr>
          <p:cNvPr id="15" name="Rectangle 14"/>
          <p:cNvSpPr/>
          <p:nvPr/>
        </p:nvSpPr>
        <p:spPr>
          <a:xfrm>
            <a:off x="4067944" y="1908121"/>
            <a:ext cx="2014719" cy="584775"/>
          </a:xfrm>
          <a:prstGeom prst="rect">
            <a:avLst/>
          </a:prstGeom>
        </p:spPr>
        <p:txBody>
          <a:bodyPr wrap="none">
            <a:spAutoFit/>
          </a:bodyPr>
          <a:lstStyle/>
          <a:p>
            <a:r>
              <a:rPr lang="en-US" sz="3200" b="1" dirty="0" smtClean="0">
                <a:solidFill>
                  <a:srgbClr val="0070C0"/>
                </a:solidFill>
                <a:latin typeface="Calibri"/>
              </a:rPr>
              <a:t>epsnew.eu</a:t>
            </a:r>
            <a:endParaRPr lang="en-US" sz="3200" dirty="0"/>
          </a:p>
        </p:txBody>
      </p:sp>
      <p:sp>
        <p:nvSpPr>
          <p:cNvPr id="16" name="Rectangle 15"/>
          <p:cNvSpPr/>
          <p:nvPr/>
        </p:nvSpPr>
        <p:spPr>
          <a:xfrm>
            <a:off x="7531678" y="2403615"/>
            <a:ext cx="873957" cy="584775"/>
          </a:xfrm>
          <a:prstGeom prst="rect">
            <a:avLst/>
          </a:prstGeom>
        </p:spPr>
        <p:txBody>
          <a:bodyPr wrap="none">
            <a:spAutoFit/>
          </a:bodyPr>
          <a:lstStyle/>
          <a:p>
            <a:r>
              <a:rPr lang="en-US" sz="3200" b="1" dirty="0" smtClean="0">
                <a:solidFill>
                  <a:srgbClr val="0070C0"/>
                </a:solidFill>
                <a:latin typeface="Calibri"/>
              </a:rPr>
              <a:t>EPN</a:t>
            </a:r>
            <a:endParaRPr lang="en-US" sz="3200" dirty="0"/>
          </a:p>
        </p:txBody>
      </p:sp>
      <p:pic>
        <p:nvPicPr>
          <p:cNvPr id="5" name="Picture 4"/>
          <p:cNvPicPr>
            <a:picLocks noChangeAspect="1"/>
          </p:cNvPicPr>
          <p:nvPr/>
        </p:nvPicPr>
        <p:blipFill>
          <a:blip r:embed="rId6"/>
          <a:stretch>
            <a:fillRect/>
          </a:stretch>
        </p:blipFill>
        <p:spPr>
          <a:xfrm>
            <a:off x="408757" y="5601975"/>
            <a:ext cx="4676816" cy="1076677"/>
          </a:xfrm>
          <a:prstGeom prst="rect">
            <a:avLst/>
          </a:prstGeom>
        </p:spPr>
      </p:pic>
    </p:spTree>
    <p:extLst>
      <p:ext uri="{BB962C8B-B14F-4D97-AF65-F5344CB8AC3E}">
        <p14:creationId xmlns:p14="http://schemas.microsoft.com/office/powerpoint/2010/main" val="40462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additive="base">
                                        <p:cTn id="25" dur="500" fill="hold"/>
                                        <p:tgtEl>
                                          <p:spTgt spid="16386"/>
                                        </p:tgtEl>
                                        <p:attrNameLst>
                                          <p:attrName>ppt_x</p:attrName>
                                        </p:attrNameLst>
                                      </p:cBhvr>
                                      <p:tavLst>
                                        <p:tav tm="0">
                                          <p:val>
                                            <p:strVal val="#ppt_x"/>
                                          </p:val>
                                        </p:tav>
                                        <p:tav tm="100000">
                                          <p:val>
                                            <p:strVal val="#ppt_x"/>
                                          </p:val>
                                        </p:tav>
                                      </p:tavLst>
                                    </p:anim>
                                    <p:anim calcmode="lin" valueType="num">
                                      <p:cBhvr additive="base">
                                        <p:cTn id="26" dur="500" fill="hold"/>
                                        <p:tgtEl>
                                          <p:spTgt spid="1638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Editorials – Opinion columns</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
        <p:nvSpPr>
          <p:cNvPr id="12" name="TextBox 11"/>
          <p:cNvSpPr txBox="1"/>
          <p:nvPr/>
        </p:nvSpPr>
        <p:spPr>
          <a:xfrm>
            <a:off x="361797" y="1988840"/>
            <a:ext cx="8674362" cy="5816977"/>
          </a:xfrm>
          <a:prstGeom prst="rect">
            <a:avLst/>
          </a:prstGeom>
          <a:noFill/>
        </p:spPr>
        <p:txBody>
          <a:bodyPr wrap="none" rtlCol="0">
            <a:spAutoFit/>
          </a:bodyPr>
          <a:lstStyle/>
          <a:p>
            <a:r>
              <a:rPr lang="en-US" sz="3200" b="1" dirty="0" smtClean="0">
                <a:latin typeface="+mn-lt"/>
              </a:rPr>
              <a:t>Advising on Science</a:t>
            </a:r>
          </a:p>
          <a:p>
            <a:r>
              <a:rPr lang="en-US" sz="2000" b="1" dirty="0" smtClean="0">
                <a:latin typeface="+mn-lt"/>
              </a:rPr>
              <a:t>Editorial </a:t>
            </a:r>
            <a:r>
              <a:rPr lang="en-US" sz="2000" b="1" dirty="0">
                <a:latin typeface="+mn-lt"/>
              </a:rPr>
              <a:t>of EPN </a:t>
            </a:r>
            <a:r>
              <a:rPr lang="en-US" sz="2000" b="1" dirty="0" smtClean="0">
                <a:latin typeface="+mn-lt"/>
              </a:rPr>
              <a:t>46/4</a:t>
            </a:r>
          </a:p>
          <a:p>
            <a:endParaRPr lang="en-US" sz="2000" b="1" dirty="0">
              <a:latin typeface="+mn-lt"/>
            </a:endParaRPr>
          </a:p>
          <a:p>
            <a:endParaRPr lang="en-US" sz="2000" b="1" dirty="0" smtClean="0">
              <a:latin typeface="+mn-lt"/>
            </a:endParaRPr>
          </a:p>
          <a:p>
            <a:pPr marL="342900" indent="-342900">
              <a:buFont typeface="Arial" panose="020B0604020202020204" pitchFamily="34" charset="0"/>
              <a:buChar char="•"/>
            </a:pPr>
            <a:r>
              <a:rPr lang="en-US" sz="2200" b="1" dirty="0" smtClean="0">
                <a:latin typeface="+mn-lt"/>
              </a:rPr>
              <a:t>Science </a:t>
            </a:r>
            <a:r>
              <a:rPr lang="en-US" sz="2200" b="1" dirty="0">
                <a:latin typeface="+mn-lt"/>
              </a:rPr>
              <a:t>advisory at EU level is very </a:t>
            </a:r>
            <a:r>
              <a:rPr lang="en-US" sz="2200" b="1" dirty="0" smtClean="0">
                <a:latin typeface="+mn-lt"/>
              </a:rPr>
              <a:t>important</a:t>
            </a:r>
          </a:p>
          <a:p>
            <a:pPr marL="342900" indent="-342900">
              <a:buFont typeface="Arial" panose="020B0604020202020204" pitchFamily="34" charset="0"/>
              <a:buChar char="•"/>
            </a:pPr>
            <a:r>
              <a:rPr lang="en-US" sz="2200" b="1" dirty="0" smtClean="0">
                <a:latin typeface="+mn-lt"/>
              </a:rPr>
              <a:t>Demonstrate that scientists are responsible and concerned by today’s</a:t>
            </a:r>
          </a:p>
          <a:p>
            <a:r>
              <a:rPr lang="en-US" sz="2200" b="1" dirty="0">
                <a:latin typeface="+mn-lt"/>
              </a:rPr>
              <a:t> </a:t>
            </a:r>
            <a:r>
              <a:rPr lang="en-US" sz="2200" b="1" dirty="0" smtClean="0">
                <a:latin typeface="+mn-lt"/>
              </a:rPr>
              <a:t>    grand challenges</a:t>
            </a:r>
          </a:p>
          <a:p>
            <a:pPr marL="342900" indent="-342900">
              <a:buFont typeface="Arial" panose="020B0604020202020204" pitchFamily="34" charset="0"/>
              <a:buChar char="•"/>
            </a:pPr>
            <a:r>
              <a:rPr lang="en-US" sz="2200" b="1" dirty="0" smtClean="0">
                <a:latin typeface="+mn-lt"/>
              </a:rPr>
              <a:t>Provide objective scientific advices, based on careful studies</a:t>
            </a:r>
          </a:p>
          <a:p>
            <a:pPr marL="342900" indent="-342900">
              <a:buFont typeface="Arial" panose="020B0604020202020204" pitchFamily="34" charset="0"/>
              <a:buChar char="•"/>
            </a:pPr>
            <a:r>
              <a:rPr lang="en-US" sz="2200" b="1" dirty="0" smtClean="0">
                <a:latin typeface="+mn-lt"/>
              </a:rPr>
              <a:t>Communicate better with politicians</a:t>
            </a:r>
          </a:p>
          <a:p>
            <a:pPr marL="342900" indent="-342900">
              <a:buFont typeface="Arial" panose="020B0604020202020204" pitchFamily="34" charset="0"/>
              <a:buChar char="•"/>
            </a:pPr>
            <a:r>
              <a:rPr lang="en-US" sz="2200" b="1" dirty="0" smtClean="0">
                <a:latin typeface="+mn-lt"/>
              </a:rPr>
              <a:t>Follow the codes of scholarly conduct and ethical behaviors</a:t>
            </a:r>
          </a:p>
          <a:p>
            <a:pPr marL="342900" indent="-342900">
              <a:buFont typeface="Arial" panose="020B0604020202020204" pitchFamily="34" charset="0"/>
              <a:buChar char="•"/>
            </a:pPr>
            <a:r>
              <a:rPr lang="en-US" sz="2200" b="1" dirty="0" smtClean="0">
                <a:latin typeface="+mn-lt"/>
              </a:rPr>
              <a:t>Show the good example and keep a respectful attitude in front of the </a:t>
            </a:r>
          </a:p>
          <a:p>
            <a:r>
              <a:rPr lang="en-US" sz="2200" b="1" dirty="0">
                <a:latin typeface="+mn-lt"/>
              </a:rPr>
              <a:t> </a:t>
            </a:r>
            <a:r>
              <a:rPr lang="en-US" sz="2200" b="1" dirty="0" smtClean="0">
                <a:latin typeface="+mn-lt"/>
              </a:rPr>
              <a:t>    public opinion</a:t>
            </a:r>
          </a:p>
          <a:p>
            <a:pPr marL="342900" indent="-342900">
              <a:buFont typeface="Arial" panose="020B0604020202020204" pitchFamily="34" charset="0"/>
              <a:buChar char="•"/>
            </a:pPr>
            <a:r>
              <a:rPr lang="en-US" sz="2200" b="1" dirty="0" smtClean="0">
                <a:solidFill>
                  <a:srgbClr val="C00000"/>
                </a:solidFill>
                <a:latin typeface="+mn-lt"/>
              </a:rPr>
              <a:t>EPS </a:t>
            </a:r>
            <a:r>
              <a:rPr lang="en-US" sz="2200" b="1" dirty="0">
                <a:solidFill>
                  <a:srgbClr val="C00000"/>
                </a:solidFill>
                <a:latin typeface="+mn-lt"/>
              </a:rPr>
              <a:t>provided nominations for new Science Advice Mechanism </a:t>
            </a:r>
            <a:endParaRPr lang="en-US" sz="2200" b="1" dirty="0" smtClean="0">
              <a:solidFill>
                <a:srgbClr val="C00000"/>
              </a:solidFill>
              <a:latin typeface="+mn-lt"/>
            </a:endParaRPr>
          </a:p>
          <a:p>
            <a:r>
              <a:rPr lang="en-US" sz="2200" b="1" dirty="0">
                <a:solidFill>
                  <a:srgbClr val="C00000"/>
                </a:solidFill>
                <a:latin typeface="+mn-lt"/>
              </a:rPr>
              <a:t> </a:t>
            </a:r>
            <a:r>
              <a:rPr lang="en-US" sz="2200" b="1" dirty="0" smtClean="0">
                <a:solidFill>
                  <a:srgbClr val="C00000"/>
                </a:solidFill>
                <a:latin typeface="+mn-lt"/>
              </a:rPr>
              <a:t>    of </a:t>
            </a:r>
            <a:r>
              <a:rPr lang="en-US" sz="2200" b="1" dirty="0">
                <a:solidFill>
                  <a:srgbClr val="C00000"/>
                </a:solidFill>
                <a:latin typeface="+mn-lt"/>
              </a:rPr>
              <a:t>the </a:t>
            </a:r>
            <a:r>
              <a:rPr lang="en-US" sz="2200" b="1" dirty="0" smtClean="0">
                <a:solidFill>
                  <a:srgbClr val="C00000"/>
                </a:solidFill>
                <a:latin typeface="+mn-lt"/>
              </a:rPr>
              <a:t>European Commission </a:t>
            </a:r>
            <a:r>
              <a:rPr lang="en-US" sz="2000" b="1" dirty="0">
                <a:solidFill>
                  <a:srgbClr val="C00000"/>
                </a:solidFill>
                <a:latin typeface="+mn-lt"/>
              </a:rPr>
              <a:t/>
            </a:r>
            <a:br>
              <a:rPr lang="en-US" sz="2000" b="1" dirty="0">
                <a:solidFill>
                  <a:srgbClr val="C00000"/>
                </a:solidFill>
                <a:latin typeface="+mn-lt"/>
              </a:rPr>
            </a:br>
            <a:r>
              <a:rPr lang="en-US" sz="2000" dirty="0">
                <a:latin typeface="+mn-lt"/>
              </a:rPr>
              <a:t/>
            </a:r>
            <a:br>
              <a:rPr lang="en-US" sz="2000" dirty="0">
                <a:latin typeface="+mn-lt"/>
              </a:rPr>
            </a:br>
            <a:r>
              <a:rPr lang="en-US" sz="2000" dirty="0">
                <a:latin typeface="+mn-lt"/>
              </a:rPr>
              <a:t/>
            </a:r>
            <a:br>
              <a:rPr lang="en-US" sz="2000" dirty="0">
                <a:latin typeface="+mn-lt"/>
              </a:rPr>
            </a:br>
            <a:endParaRPr lang="en-US" sz="2000" dirty="0">
              <a:latin typeface="+mn-lt"/>
            </a:endParaRPr>
          </a:p>
        </p:txBody>
      </p:sp>
      <p:pic>
        <p:nvPicPr>
          <p:cNvPr id="13" name="Picture 12"/>
          <p:cNvPicPr>
            <a:picLocks noChangeAspect="1"/>
          </p:cNvPicPr>
          <p:nvPr/>
        </p:nvPicPr>
        <p:blipFill>
          <a:blip r:embed="rId4"/>
          <a:stretch>
            <a:fillRect/>
          </a:stretch>
        </p:blipFill>
        <p:spPr>
          <a:xfrm>
            <a:off x="4427985" y="1206261"/>
            <a:ext cx="2952304" cy="2222739"/>
          </a:xfrm>
          <a:prstGeom prst="rect">
            <a:avLst/>
          </a:prstGeom>
        </p:spPr>
      </p:pic>
    </p:spTree>
    <p:extLst>
      <p:ext uri="{BB962C8B-B14F-4D97-AF65-F5344CB8AC3E}">
        <p14:creationId xmlns:p14="http://schemas.microsoft.com/office/powerpoint/2010/main" val="31087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12" end="12"/>
                                            </p:txEl>
                                          </p:spTgt>
                                        </p:tgtEl>
                                        <p:attrNameLst>
                                          <p:attrName>style.visibility</p:attrName>
                                        </p:attrNameLst>
                                      </p:cBhvr>
                                      <p:to>
                                        <p:strVal val="visible"/>
                                      </p:to>
                                    </p:set>
                                    <p:anim calcmode="lin" valueType="num">
                                      <p:cBhvr additive="base">
                                        <p:cTn id="7" dur="500" fill="hold"/>
                                        <p:tgtEl>
                                          <p:spTgt spid="12">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12" end="1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3" end="13"/>
                                            </p:txEl>
                                          </p:spTgt>
                                        </p:tgtEl>
                                        <p:attrNameLst>
                                          <p:attrName>style.visibility</p:attrName>
                                        </p:attrNameLst>
                                      </p:cBhvr>
                                      <p:to>
                                        <p:strVal val="visible"/>
                                      </p:to>
                                    </p:set>
                                    <p:anim calcmode="lin" valueType="num">
                                      <p:cBhvr additive="base">
                                        <p:cTn id="11" dur="500" fill="hold"/>
                                        <p:tgtEl>
                                          <p:spTgt spid="12">
                                            <p:txEl>
                                              <p:pRg st="13" end="1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76225" y="277813"/>
            <a:ext cx="8713788" cy="1008062"/>
          </a:xfrm>
        </p:spPr>
        <p:txBody>
          <a:bodyPr anchor="t"/>
          <a:lstStyle/>
          <a:p>
            <a:pPr algn="l" eaLnBrk="1" hangingPunct="1"/>
            <a:r>
              <a:rPr lang="en-US" sz="3600" b="1" smtClean="0">
                <a:solidFill>
                  <a:srgbClr val="0070C0"/>
                </a:solidFill>
                <a:latin typeface="Arial" charset="0"/>
              </a:rPr>
              <a:t>EPS Statements &amp; Reports </a:t>
            </a:r>
            <a:endParaRPr lang="en-US" sz="2800" b="1" smtClean="0">
              <a:solidFill>
                <a:srgbClr val="0070C0"/>
              </a:solidFill>
              <a:latin typeface="Arial" charset="0"/>
            </a:endParaRPr>
          </a:p>
        </p:txBody>
      </p:sp>
      <p:sp>
        <p:nvSpPr>
          <p:cNvPr id="11" name="Rectangle 10"/>
          <p:cNvSpPr>
            <a:spLocks noChangeArrowheads="1"/>
          </p:cNvSpPr>
          <p:nvPr/>
        </p:nvSpPr>
        <p:spPr bwMode="auto">
          <a:xfrm>
            <a:off x="323850" y="1484313"/>
            <a:ext cx="8351838" cy="4897437"/>
          </a:xfrm>
          <a:prstGeom prst="rect">
            <a:avLst/>
          </a:prstGeom>
          <a:noFill/>
          <a:ln w="9525">
            <a:noFill/>
            <a:miter lim="800000"/>
            <a:headEnd/>
            <a:tailEnd/>
          </a:ln>
        </p:spPr>
        <p:txBody>
          <a:bodyPr>
            <a:spAutoFit/>
          </a:bodyPr>
          <a:lstStyle/>
          <a:p>
            <a:pPr fontAlgn="auto">
              <a:spcBef>
                <a:spcPts val="0"/>
              </a:spcBef>
              <a:spcAft>
                <a:spcPts val="0"/>
              </a:spcAft>
              <a:defRPr/>
            </a:pPr>
            <a:r>
              <a:rPr lang="en-GB" sz="2400" b="1" dirty="0">
                <a:solidFill>
                  <a:prstClr val="black"/>
                </a:solidFill>
                <a:latin typeface="Calibri"/>
                <a:cs typeface="+mn-cs"/>
              </a:rPr>
              <a:t>2012: On the Use of </a:t>
            </a:r>
            <a:r>
              <a:rPr lang="en-GB" sz="2400" b="1" dirty="0" err="1">
                <a:solidFill>
                  <a:prstClr val="black"/>
                </a:solidFill>
                <a:latin typeface="Calibri"/>
                <a:cs typeface="+mn-cs"/>
              </a:rPr>
              <a:t>Bibliometric</a:t>
            </a:r>
            <a:r>
              <a:rPr lang="en-GB" sz="2400" b="1" dirty="0">
                <a:solidFill>
                  <a:prstClr val="black"/>
                </a:solidFill>
                <a:latin typeface="Calibri"/>
                <a:cs typeface="+mn-cs"/>
              </a:rPr>
              <a:t> Indices in Assessment</a:t>
            </a:r>
          </a:p>
          <a:p>
            <a:pPr fontAlgn="auto">
              <a:spcBef>
                <a:spcPts val="0"/>
              </a:spcBef>
              <a:spcAft>
                <a:spcPts val="0"/>
              </a:spcAft>
              <a:defRPr/>
            </a:pPr>
            <a:r>
              <a:rPr lang="en-GB" sz="2400" b="1" dirty="0">
                <a:solidFill>
                  <a:prstClr val="black"/>
                </a:solidFill>
                <a:latin typeface="Calibri"/>
                <a:cs typeface="+mn-cs"/>
              </a:rPr>
              <a:t>2013: Opportunities in Horizon 2020</a:t>
            </a:r>
          </a:p>
          <a:p>
            <a:pPr fontAlgn="auto">
              <a:spcBef>
                <a:spcPts val="0"/>
              </a:spcBef>
              <a:spcAft>
                <a:spcPts val="0"/>
              </a:spcAft>
              <a:defRPr/>
            </a:pPr>
            <a:r>
              <a:rPr lang="en-GB" sz="2400" b="1" dirty="0">
                <a:solidFill>
                  <a:prstClr val="black"/>
                </a:solidFill>
                <a:latin typeface="Calibri"/>
                <a:cs typeface="+mn-cs"/>
              </a:rPr>
              <a:t>2013: Managing the Transition to Open Access  	</a:t>
            </a:r>
          </a:p>
          <a:p>
            <a:pPr fontAlgn="auto">
              <a:spcBef>
                <a:spcPts val="0"/>
              </a:spcBef>
              <a:spcAft>
                <a:spcPts val="0"/>
              </a:spcAft>
              <a:defRPr/>
            </a:pPr>
            <a:r>
              <a:rPr lang="en-GB" sz="2400" b="1" dirty="0">
                <a:solidFill>
                  <a:srgbClr val="00B050"/>
                </a:solidFill>
                <a:latin typeface="Calibri"/>
                <a:cs typeface="+mn-cs"/>
              </a:rPr>
              <a:t>2013: Physics and Economy Report </a:t>
            </a:r>
          </a:p>
          <a:p>
            <a:pPr fontAlgn="auto">
              <a:spcBef>
                <a:spcPts val="0"/>
              </a:spcBef>
              <a:spcAft>
                <a:spcPts val="0"/>
              </a:spcAft>
              <a:defRPr/>
            </a:pPr>
            <a:r>
              <a:rPr lang="en-GB" sz="2400" b="1" dirty="0">
                <a:solidFill>
                  <a:prstClr val="black"/>
                </a:solidFill>
                <a:latin typeface="Calibri"/>
              </a:rPr>
              <a:t>2014-15: Importance of Nuclear Science in the Preservation of 	   Cultural Heritage</a:t>
            </a:r>
            <a:endParaRPr lang="en-GB" sz="2400" b="1" dirty="0">
              <a:solidFill>
                <a:prstClr val="black"/>
              </a:solidFill>
              <a:latin typeface="Calibri"/>
              <a:cs typeface="+mn-cs"/>
            </a:endParaRPr>
          </a:p>
          <a:p>
            <a:pPr fontAlgn="auto">
              <a:spcBef>
                <a:spcPts val="0"/>
              </a:spcBef>
              <a:spcAft>
                <a:spcPts val="0"/>
              </a:spcAft>
              <a:defRPr/>
            </a:pPr>
            <a:r>
              <a:rPr lang="en-GB" sz="2400" b="1" dirty="0">
                <a:solidFill>
                  <a:srgbClr val="00B050"/>
                </a:solidFill>
                <a:latin typeface="Calibri"/>
                <a:cs typeface="+mn-cs"/>
              </a:rPr>
              <a:t>2014-15: On the Importance of Funding Basic Natural Science</a:t>
            </a:r>
          </a:p>
          <a:p>
            <a:pPr fontAlgn="auto">
              <a:spcBef>
                <a:spcPts val="0"/>
              </a:spcBef>
              <a:spcAft>
                <a:spcPts val="0"/>
              </a:spcAft>
              <a:defRPr/>
            </a:pPr>
            <a:r>
              <a:rPr lang="en-GB" sz="2400" b="1" dirty="0">
                <a:solidFill>
                  <a:srgbClr val="00B050"/>
                </a:solidFill>
                <a:latin typeface="Calibri"/>
                <a:cs typeface="+mn-cs"/>
              </a:rPr>
              <a:t>2015:  European Energy Policy and Global Reduction of CO2    	emissions</a:t>
            </a:r>
          </a:p>
          <a:p>
            <a:pPr fontAlgn="auto">
              <a:spcBef>
                <a:spcPts val="0"/>
              </a:spcBef>
              <a:spcAft>
                <a:spcPts val="0"/>
              </a:spcAft>
              <a:defRPr/>
            </a:pPr>
            <a:r>
              <a:rPr lang="en-US" sz="2400" dirty="0">
                <a:solidFill>
                  <a:prstClr val="black"/>
                </a:solidFill>
                <a:latin typeface="Calibri"/>
                <a:cs typeface="+mn-cs"/>
              </a:rPr>
              <a:t> </a:t>
            </a:r>
          </a:p>
          <a:p>
            <a:pPr fontAlgn="auto">
              <a:spcBef>
                <a:spcPts val="0"/>
              </a:spcBef>
              <a:spcAft>
                <a:spcPts val="0"/>
              </a:spcAft>
              <a:defRPr/>
            </a:pPr>
            <a:r>
              <a:rPr lang="en-US" sz="2400" dirty="0">
                <a:solidFill>
                  <a:prstClr val="black"/>
                </a:solidFill>
                <a:latin typeface="Calibri"/>
                <a:cs typeface="+mn-cs"/>
              </a:rPr>
              <a:t> </a:t>
            </a:r>
          </a:p>
          <a:p>
            <a:pPr fontAlgn="auto">
              <a:spcBef>
                <a:spcPts val="0"/>
              </a:spcBef>
              <a:spcAft>
                <a:spcPts val="0"/>
              </a:spcAft>
              <a:defRPr/>
            </a:pPr>
            <a:endParaRPr lang="en-GB" sz="2400" dirty="0">
              <a:solidFill>
                <a:prstClr val="black"/>
              </a:solidFill>
              <a:latin typeface="Calibri"/>
              <a:cs typeface="+mn-cs"/>
            </a:endParaRPr>
          </a:p>
          <a:p>
            <a:pPr fontAlgn="auto">
              <a:lnSpc>
                <a:spcPct val="110000"/>
              </a:lnSpc>
              <a:spcBef>
                <a:spcPts val="0"/>
              </a:spcBef>
              <a:spcAft>
                <a:spcPts val="0"/>
              </a:spcAft>
              <a:defRPr/>
            </a:pPr>
            <a:endParaRPr lang="en-GB" sz="2200" dirty="0">
              <a:solidFill>
                <a:prstClr val="black"/>
              </a:solidFill>
              <a:latin typeface="Calibri"/>
              <a:cs typeface="+mn-cs"/>
            </a:endParaRPr>
          </a:p>
        </p:txBody>
      </p:sp>
      <p:sp>
        <p:nvSpPr>
          <p:cNvPr id="29700" name="Rectangle 3"/>
          <p:cNvSpPr>
            <a:spLocks noChangeArrowheads="1"/>
          </p:cNvSpPr>
          <p:nvPr/>
        </p:nvSpPr>
        <p:spPr bwMode="auto">
          <a:xfrm>
            <a:off x="928688" y="3487738"/>
            <a:ext cx="9144000" cy="0"/>
          </a:xfrm>
          <a:prstGeom prst="rect">
            <a:avLst/>
          </a:prstGeom>
          <a:noFill/>
          <a:ln w="9525">
            <a:noFill/>
            <a:miter lim="800000"/>
            <a:headEnd/>
            <a:tailEnd/>
          </a:ln>
        </p:spPr>
        <p:txBody>
          <a:bodyPr wrap="none" anchor="ctr">
            <a:spAutoFit/>
          </a:bodyPr>
          <a:lstStyle/>
          <a:p>
            <a:r>
              <a:rPr lang="en-US" altLang="en-US">
                <a:solidFill>
                  <a:srgbClr val="000000"/>
                </a:solidFill>
              </a:rPr>
              <a:t/>
            </a:r>
            <a:br>
              <a:rPr lang="en-US" altLang="en-US">
                <a:solidFill>
                  <a:srgbClr val="000000"/>
                </a:solidFill>
              </a:rPr>
            </a:br>
            <a:endParaRPr lang="en-US" altLang="en-US">
              <a:solidFill>
                <a:srgbClr val="000000"/>
              </a:solidFill>
            </a:endParaRPr>
          </a:p>
        </p:txBody>
      </p:sp>
      <p:pic>
        <p:nvPicPr>
          <p:cNvPr id="29701" name="Picture 5"/>
          <p:cNvPicPr>
            <a:picLocks noChangeAspect="1" noChangeArrowheads="1"/>
          </p:cNvPicPr>
          <p:nvPr/>
        </p:nvPicPr>
        <p:blipFill>
          <a:blip r:embed="rId2" cstate="print"/>
          <a:srcRect/>
          <a:stretch>
            <a:fillRect/>
          </a:stretch>
        </p:blipFill>
        <p:spPr bwMode="auto">
          <a:xfrm>
            <a:off x="395288" y="5157788"/>
            <a:ext cx="1312862" cy="1295400"/>
          </a:xfrm>
          <a:prstGeom prst="rect">
            <a:avLst/>
          </a:prstGeom>
          <a:noFill/>
          <a:ln w="9525">
            <a:solidFill>
              <a:schemeClr val="tx1"/>
            </a:solidFill>
            <a:miter lim="800000"/>
            <a:headEnd/>
            <a:tailEnd/>
          </a:ln>
        </p:spPr>
      </p:pic>
      <p:pic>
        <p:nvPicPr>
          <p:cNvPr id="29702" name="Picture 6"/>
          <p:cNvPicPr>
            <a:picLocks noChangeAspect="1" noChangeArrowheads="1"/>
          </p:cNvPicPr>
          <p:nvPr/>
        </p:nvPicPr>
        <p:blipFill>
          <a:blip r:embed="rId3" cstate="print"/>
          <a:srcRect/>
          <a:stretch>
            <a:fillRect/>
          </a:stretch>
        </p:blipFill>
        <p:spPr bwMode="auto">
          <a:xfrm>
            <a:off x="4067175" y="5661025"/>
            <a:ext cx="4254500" cy="569913"/>
          </a:xfrm>
          <a:prstGeom prst="rect">
            <a:avLst/>
          </a:prstGeom>
          <a:noFill/>
          <a:ln w="9525">
            <a:solidFill>
              <a:schemeClr val="tx1"/>
            </a:solidFill>
            <a:miter lim="800000"/>
            <a:headEnd/>
            <a:tailEnd/>
          </a:ln>
        </p:spPr>
      </p:pic>
      <p:pic>
        <p:nvPicPr>
          <p:cNvPr id="29703" name="Picture 7"/>
          <p:cNvPicPr>
            <a:picLocks noChangeAspect="1" noChangeArrowheads="1"/>
          </p:cNvPicPr>
          <p:nvPr/>
        </p:nvPicPr>
        <p:blipFill>
          <a:blip r:embed="rId4" cstate="print"/>
          <a:srcRect t="1578"/>
          <a:stretch>
            <a:fillRect/>
          </a:stretch>
        </p:blipFill>
        <p:spPr bwMode="auto">
          <a:xfrm>
            <a:off x="2195513" y="5084763"/>
            <a:ext cx="1384300" cy="1498600"/>
          </a:xfrm>
          <a:prstGeom prst="rect">
            <a:avLst/>
          </a:prstGeom>
          <a:noFill/>
          <a:ln w="9525">
            <a:solidFill>
              <a:schemeClr val="tx1"/>
            </a:solidFill>
            <a:miter lim="800000"/>
            <a:headEnd/>
            <a:tailEnd/>
          </a:ln>
        </p:spPr>
      </p:pic>
      <p:cxnSp>
        <p:nvCxnSpPr>
          <p:cNvPr id="14" name="Straight Connector 13"/>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9705" name="Picture 1"/>
          <p:cNvPicPr>
            <a:picLocks noChangeAspect="1" noChangeArrowheads="1"/>
          </p:cNvPicPr>
          <p:nvPr/>
        </p:nvPicPr>
        <p:blipFill>
          <a:blip r:embed="rId5" cstate="print"/>
          <a:srcRect/>
          <a:stretch>
            <a:fillRect/>
          </a:stretch>
        </p:blipFill>
        <p:spPr bwMode="auto">
          <a:xfrm>
            <a:off x="7380288" y="260350"/>
            <a:ext cx="1439862" cy="1439863"/>
          </a:xfrm>
          <a:prstGeom prst="rect">
            <a:avLst/>
          </a:prstGeom>
          <a:noFill/>
          <a:ln w="9525">
            <a:noFill/>
            <a:miter lim="800000"/>
            <a:headEnd/>
            <a:tailEnd/>
          </a:ln>
        </p:spPr>
      </p:pic>
    </p:spTree>
    <p:extLst>
      <p:ext uri="{BB962C8B-B14F-4D97-AF65-F5344CB8AC3E}">
        <p14:creationId xmlns:p14="http://schemas.microsoft.com/office/powerpoint/2010/main" val="153995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additive="base">
                                        <p:cTn id="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anim calcmode="lin" valueType="num">
                                      <p:cBhvr additive="base">
                                        <p:cTn id="1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anim calcmode="lin" valueType="num">
                                      <p:cBhvr additive="base">
                                        <p:cTn id="1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anim calcmode="lin" valueType="num">
                                      <p:cBhvr additive="base">
                                        <p:cTn id="1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EPS Statements &amp; </a:t>
            </a:r>
            <a:r>
              <a:rPr lang="en-US" sz="3600" b="1" dirty="0" smtClean="0">
                <a:solidFill>
                  <a:srgbClr val="0070C0"/>
                </a:solidFill>
                <a:latin typeface="Arial" charset="0"/>
              </a:rPr>
              <a:t>Reports 2015 </a:t>
            </a:r>
            <a:endParaRPr lang="en-US" sz="2800" b="1" dirty="0" smtClean="0">
              <a:solidFill>
                <a:srgbClr val="0070C0"/>
              </a:solidFill>
              <a:latin typeface="Arial" charset="0"/>
            </a:endParaRPr>
          </a:p>
        </p:txBody>
      </p:sp>
      <p:sp>
        <p:nvSpPr>
          <p:cNvPr id="30723" name="Rectangle 3"/>
          <p:cNvSpPr>
            <a:spLocks noChangeArrowheads="1"/>
          </p:cNvSpPr>
          <p:nvPr/>
        </p:nvSpPr>
        <p:spPr bwMode="auto">
          <a:xfrm>
            <a:off x="928688" y="3487738"/>
            <a:ext cx="9144000" cy="0"/>
          </a:xfrm>
          <a:prstGeom prst="rect">
            <a:avLst/>
          </a:prstGeom>
          <a:noFill/>
          <a:ln w="9525">
            <a:noFill/>
            <a:miter lim="800000"/>
            <a:headEnd/>
            <a:tailEnd/>
          </a:ln>
        </p:spPr>
        <p:txBody>
          <a:bodyPr wrap="none" anchor="ctr">
            <a:spAutoFit/>
          </a:bodyPr>
          <a:lstStyle/>
          <a:p>
            <a:r>
              <a:rPr lang="en-US" altLang="en-US">
                <a:solidFill>
                  <a:srgbClr val="000000"/>
                </a:solidFill>
              </a:rPr>
              <a:t/>
            </a:r>
            <a:br>
              <a:rPr lang="en-US" altLang="en-US">
                <a:solidFill>
                  <a:srgbClr val="000000"/>
                </a:solidFill>
              </a:rPr>
            </a:br>
            <a:endParaRPr lang="en-US" altLang="en-US">
              <a:solidFill>
                <a:srgbClr val="000000"/>
              </a:solidFill>
            </a:endParaRPr>
          </a:p>
        </p:txBody>
      </p:sp>
      <p:cxnSp>
        <p:nvCxnSpPr>
          <p:cNvPr id="14" name="Straight Connector 13"/>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0725"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25606" name="TextBox 9"/>
          <p:cNvSpPr txBox="1">
            <a:spLocks noChangeArrowheads="1"/>
          </p:cNvSpPr>
          <p:nvPr/>
        </p:nvSpPr>
        <p:spPr bwMode="auto">
          <a:xfrm>
            <a:off x="323850" y="1557338"/>
            <a:ext cx="8820150" cy="5538787"/>
          </a:xfrm>
          <a:prstGeom prst="rect">
            <a:avLst/>
          </a:prstGeom>
          <a:noFill/>
          <a:ln w="9525">
            <a:noFill/>
            <a:miter lim="800000"/>
            <a:headEnd/>
            <a:tailEnd/>
          </a:ln>
        </p:spPr>
        <p:txBody>
          <a:bodyPr>
            <a:spAutoFit/>
          </a:bodyPr>
          <a:lstStyle/>
          <a:p>
            <a:pPr>
              <a:buFont typeface="Wingdings" pitchFamily="2" charset="2"/>
              <a:buChar char="q"/>
            </a:pPr>
            <a:r>
              <a:rPr lang="en-GB" sz="2400" dirty="0">
                <a:latin typeface="Calibri" pitchFamily="34" charset="0"/>
              </a:rPr>
              <a:t>  </a:t>
            </a:r>
            <a:r>
              <a:rPr lang="en-GB" sz="2400" b="1" dirty="0">
                <a:latin typeface="Calibri" pitchFamily="34" charset="0"/>
              </a:rPr>
              <a:t>On the Importance of Funding Basic Natural Science</a:t>
            </a:r>
          </a:p>
          <a:p>
            <a:r>
              <a:rPr lang="en-GB" b="1" dirty="0">
                <a:latin typeface="Calibri" pitchFamily="34" charset="0"/>
              </a:rPr>
              <a:t>   </a:t>
            </a:r>
          </a:p>
          <a:p>
            <a:r>
              <a:rPr lang="en-US" dirty="0">
                <a:latin typeface="Calibri" pitchFamily="34" charset="0"/>
              </a:rPr>
              <a:t>Basic science is valuable to modern society and contributes significantly to economic,     cultural and social development. Those engaged in fundamental research have the obligation to explain to governments, agencies, and tax payers the importance of support for basic science, even in a time of austerity. </a:t>
            </a:r>
            <a:endParaRPr lang="en-GB" dirty="0">
              <a:latin typeface="Calibri" pitchFamily="34" charset="0"/>
            </a:endParaRPr>
          </a:p>
          <a:p>
            <a:endParaRPr lang="en-GB" dirty="0">
              <a:solidFill>
                <a:srgbClr val="00B050"/>
              </a:solidFill>
              <a:latin typeface="Calibri" pitchFamily="34" charset="0"/>
            </a:endParaRPr>
          </a:p>
          <a:p>
            <a:endParaRPr lang="en-GB" sz="2400" dirty="0">
              <a:solidFill>
                <a:srgbClr val="00B050"/>
              </a:solidFill>
              <a:latin typeface="Calibri" pitchFamily="34" charset="0"/>
            </a:endParaRPr>
          </a:p>
          <a:p>
            <a:pPr>
              <a:buFont typeface="Wingdings" pitchFamily="2" charset="2"/>
              <a:buChar char="q"/>
            </a:pPr>
            <a:r>
              <a:rPr lang="en-GB" sz="2400" b="1" dirty="0">
                <a:latin typeface="Calibri" pitchFamily="34" charset="0"/>
              </a:rPr>
              <a:t> European Energy Policy and Global Reduction of CO2 emissions</a:t>
            </a:r>
          </a:p>
          <a:p>
            <a:r>
              <a:rPr lang="en-GB" sz="2400" b="1" dirty="0">
                <a:latin typeface="Calibri" pitchFamily="34" charset="0"/>
              </a:rPr>
              <a:t>    Towards an effective sustainable electricity production in Europe</a:t>
            </a:r>
          </a:p>
          <a:p>
            <a:endParaRPr lang="en-GB" sz="2400" b="1" dirty="0">
              <a:latin typeface="Calibri" pitchFamily="34" charset="0"/>
            </a:endParaRPr>
          </a:p>
          <a:p>
            <a:r>
              <a:rPr lang="en-GB" dirty="0">
                <a:latin typeface="Calibri" pitchFamily="34" charset="0"/>
              </a:rPr>
              <a:t>   Recommendations by EPS Energy group before UN CC Conference in Paris -Dec. 2015</a:t>
            </a:r>
          </a:p>
          <a:p>
            <a:r>
              <a:rPr lang="en-GB" dirty="0">
                <a:latin typeface="Calibri" pitchFamily="34" charset="0"/>
              </a:rPr>
              <a:t>	-  Policy to promote renewable energies for electricity generation </a:t>
            </a:r>
            <a:r>
              <a:rPr lang="en-GB" dirty="0" smtClean="0">
                <a:latin typeface="Calibri" pitchFamily="34" charset="0"/>
              </a:rPr>
              <a:t>&amp; energy </a:t>
            </a:r>
            <a:r>
              <a:rPr lang="en-GB" dirty="0">
                <a:latin typeface="Calibri" pitchFamily="34" charset="0"/>
              </a:rPr>
              <a:t>	  	   efficiency measures.</a:t>
            </a:r>
          </a:p>
          <a:p>
            <a:r>
              <a:rPr lang="en-GB" dirty="0">
                <a:latin typeface="Calibri" pitchFamily="34" charset="0"/>
              </a:rPr>
              <a:t>	-  Global agreement for reduction of CO2 emissions worldwide</a:t>
            </a:r>
          </a:p>
          <a:p>
            <a:r>
              <a:rPr lang="en-GB" dirty="0">
                <a:latin typeface="Calibri" pitchFamily="34" charset="0"/>
              </a:rPr>
              <a:t>	-  Revisit of the 2050 Energy Roadmap</a:t>
            </a:r>
          </a:p>
          <a:p>
            <a:r>
              <a:rPr lang="en-GB" dirty="0">
                <a:latin typeface="Calibri" pitchFamily="34" charset="0"/>
              </a:rPr>
              <a:t>	    </a:t>
            </a:r>
          </a:p>
          <a:p>
            <a:endParaRPr lang="en-US" dirty="0"/>
          </a:p>
        </p:txBody>
      </p:sp>
    </p:spTree>
    <p:extLst>
      <p:ext uri="{BB962C8B-B14F-4D97-AF65-F5344CB8AC3E}">
        <p14:creationId xmlns:p14="http://schemas.microsoft.com/office/powerpoint/2010/main" val="756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6">
                                            <p:txEl>
                                              <p:pRg st="5" end="5"/>
                                            </p:txEl>
                                          </p:spTgt>
                                        </p:tgtEl>
                                        <p:attrNameLst>
                                          <p:attrName>style.visibility</p:attrName>
                                        </p:attrNameLst>
                                      </p:cBhvr>
                                      <p:to>
                                        <p:strVal val="visible"/>
                                      </p:to>
                                    </p:set>
                                    <p:anim calcmode="lin" valueType="num">
                                      <p:cBhvr additive="base">
                                        <p:cTn id="7" dur="500" fill="hold"/>
                                        <p:tgtEl>
                                          <p:spTgt spid="2560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6">
                                            <p:txEl>
                                              <p:pRg st="6" end="6"/>
                                            </p:txEl>
                                          </p:spTgt>
                                        </p:tgtEl>
                                        <p:attrNameLst>
                                          <p:attrName>style.visibility</p:attrName>
                                        </p:attrNameLst>
                                      </p:cBhvr>
                                      <p:to>
                                        <p:strVal val="visible"/>
                                      </p:to>
                                    </p:set>
                                    <p:anim calcmode="lin" valueType="num">
                                      <p:cBhvr additive="base">
                                        <p:cTn id="11" dur="500" fill="hold"/>
                                        <p:tgtEl>
                                          <p:spTgt spid="2560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6">
                                            <p:txEl>
                                              <p:pRg st="8" end="8"/>
                                            </p:txEl>
                                          </p:spTgt>
                                        </p:tgtEl>
                                        <p:attrNameLst>
                                          <p:attrName>style.visibility</p:attrName>
                                        </p:attrNameLst>
                                      </p:cBhvr>
                                      <p:to>
                                        <p:strVal val="visible"/>
                                      </p:to>
                                    </p:set>
                                    <p:anim calcmode="lin" valueType="num">
                                      <p:cBhvr additive="base">
                                        <p:cTn id="15" dur="500" fill="hold"/>
                                        <p:tgtEl>
                                          <p:spTgt spid="25606">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6">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606">
                                            <p:txEl>
                                              <p:pRg st="9" end="9"/>
                                            </p:txEl>
                                          </p:spTgt>
                                        </p:tgtEl>
                                        <p:attrNameLst>
                                          <p:attrName>style.visibility</p:attrName>
                                        </p:attrNameLst>
                                      </p:cBhvr>
                                      <p:to>
                                        <p:strVal val="visible"/>
                                      </p:to>
                                    </p:set>
                                    <p:anim calcmode="lin" valueType="num">
                                      <p:cBhvr additive="base">
                                        <p:cTn id="19" dur="500" fill="hold"/>
                                        <p:tgtEl>
                                          <p:spTgt spid="25606">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6">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06">
                                            <p:txEl>
                                              <p:pRg st="10" end="10"/>
                                            </p:txEl>
                                          </p:spTgt>
                                        </p:tgtEl>
                                        <p:attrNameLst>
                                          <p:attrName>style.visibility</p:attrName>
                                        </p:attrNameLst>
                                      </p:cBhvr>
                                      <p:to>
                                        <p:strVal val="visible"/>
                                      </p:to>
                                    </p:set>
                                    <p:anim calcmode="lin" valueType="num">
                                      <p:cBhvr additive="base">
                                        <p:cTn id="23" dur="500" fill="hold"/>
                                        <p:tgtEl>
                                          <p:spTgt spid="2560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6">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606">
                                            <p:txEl>
                                              <p:pRg st="11" end="11"/>
                                            </p:txEl>
                                          </p:spTgt>
                                        </p:tgtEl>
                                        <p:attrNameLst>
                                          <p:attrName>style.visibility</p:attrName>
                                        </p:attrNameLst>
                                      </p:cBhvr>
                                      <p:to>
                                        <p:strVal val="visible"/>
                                      </p:to>
                                    </p:set>
                                    <p:anim calcmode="lin" valueType="num">
                                      <p:cBhvr additive="base">
                                        <p:cTn id="27" dur="500" fill="hold"/>
                                        <p:tgtEl>
                                          <p:spTgt spid="25606">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1747"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31748" name="Rectangle 4"/>
          <p:cNvSpPr>
            <a:spLocks noGrp="1" noChangeArrowheads="1"/>
          </p:cNvSpPr>
          <p:nvPr>
            <p:ph type="title"/>
          </p:nvPr>
        </p:nvSpPr>
        <p:spPr>
          <a:xfrm>
            <a:off x="276225" y="277813"/>
            <a:ext cx="8713788" cy="1008062"/>
          </a:xfrm>
        </p:spPr>
        <p:txBody>
          <a:bodyPr anchor="t"/>
          <a:lstStyle/>
          <a:p>
            <a:pPr algn="l" eaLnBrk="1" hangingPunct="1"/>
            <a:r>
              <a:rPr lang="en-US" sz="3600" b="1" smtClean="0">
                <a:solidFill>
                  <a:srgbClr val="0070C0"/>
                </a:solidFill>
                <a:latin typeface="Arial" charset="0"/>
              </a:rPr>
              <a:t>Physics and EU Economies</a:t>
            </a:r>
            <a:endParaRPr lang="en-US" sz="2800" b="1" smtClean="0">
              <a:solidFill>
                <a:srgbClr val="0070C0"/>
              </a:solidFill>
              <a:latin typeface="Arial" charset="0"/>
            </a:endParaRPr>
          </a:p>
        </p:txBody>
      </p:sp>
      <p:sp>
        <p:nvSpPr>
          <p:cNvPr id="25606" name="TextBox 8"/>
          <p:cNvSpPr txBox="1">
            <a:spLocks noChangeArrowheads="1"/>
          </p:cNvSpPr>
          <p:nvPr/>
        </p:nvSpPr>
        <p:spPr bwMode="auto">
          <a:xfrm>
            <a:off x="3276600" y="1557338"/>
            <a:ext cx="5327650" cy="2308225"/>
          </a:xfrm>
          <a:prstGeom prst="rect">
            <a:avLst/>
          </a:prstGeom>
          <a:noFill/>
          <a:ln w="9525">
            <a:noFill/>
            <a:miter lim="800000"/>
            <a:headEnd/>
            <a:tailEnd/>
          </a:ln>
        </p:spPr>
        <p:txBody>
          <a:bodyPr>
            <a:spAutoFit/>
          </a:bodyPr>
          <a:lstStyle/>
          <a:p>
            <a:pPr>
              <a:buFont typeface="Arial" pitchFamily="34" charset="0"/>
              <a:buChar char="•"/>
              <a:defRPr/>
            </a:pPr>
            <a:r>
              <a:rPr lang="en-US" dirty="0"/>
              <a:t> EPS report 2013, over years 2007-2010, </a:t>
            </a:r>
          </a:p>
          <a:p>
            <a:pPr>
              <a:defRPr/>
            </a:pPr>
            <a:r>
              <a:rPr lang="en-US" dirty="0"/>
              <a:t>   in 27 EU countries + CH &amp; NO</a:t>
            </a:r>
          </a:p>
          <a:p>
            <a:pPr>
              <a:defRPr/>
            </a:pPr>
            <a:endParaRPr lang="en-US" dirty="0"/>
          </a:p>
          <a:p>
            <a:pPr marL="177800" indent="-177800">
              <a:buFont typeface="Arial" pitchFamily="34" charset="0"/>
              <a:buChar char="•"/>
              <a:defRPr/>
            </a:pPr>
            <a:r>
              <a:rPr lang="en-US" b="1" dirty="0"/>
              <a:t>Physics-based industries </a:t>
            </a:r>
            <a:r>
              <a:rPr lang="en-US" dirty="0"/>
              <a:t>are defined as those   sectors of the European economy where the use of physics – in terms of technologies and expertise – is critical to their existence</a:t>
            </a:r>
          </a:p>
          <a:p>
            <a:pPr>
              <a:buFont typeface="Arial" pitchFamily="34" charset="0"/>
              <a:buChar char="•"/>
              <a:defRPr/>
            </a:pPr>
            <a:endParaRPr lang="en-US" dirty="0"/>
          </a:p>
        </p:txBody>
      </p:sp>
      <p:pic>
        <p:nvPicPr>
          <p:cNvPr id="31750" name="Picture 4"/>
          <p:cNvPicPr>
            <a:picLocks noChangeAspect="1" noChangeArrowheads="1"/>
          </p:cNvPicPr>
          <p:nvPr/>
        </p:nvPicPr>
        <p:blipFill>
          <a:blip r:embed="rId3" cstate="print"/>
          <a:srcRect/>
          <a:stretch>
            <a:fillRect/>
          </a:stretch>
        </p:blipFill>
        <p:spPr bwMode="auto">
          <a:xfrm>
            <a:off x="323850" y="1916113"/>
            <a:ext cx="2519363" cy="3530600"/>
          </a:xfrm>
          <a:prstGeom prst="rect">
            <a:avLst/>
          </a:prstGeom>
          <a:noFill/>
          <a:ln w="9525">
            <a:noFill/>
            <a:miter lim="800000"/>
            <a:headEnd/>
            <a:tailEnd/>
          </a:ln>
        </p:spPr>
      </p:pic>
      <p:sp>
        <p:nvSpPr>
          <p:cNvPr id="8" name="Down Arrow 7"/>
          <p:cNvSpPr/>
          <p:nvPr/>
        </p:nvSpPr>
        <p:spPr>
          <a:xfrm>
            <a:off x="5219700" y="3644900"/>
            <a:ext cx="288925"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203575" y="4221163"/>
            <a:ext cx="4968875" cy="23034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3348038" y="4365625"/>
            <a:ext cx="4740275" cy="2030413"/>
          </a:xfrm>
          <a:prstGeom prst="rect">
            <a:avLst/>
          </a:prstGeom>
          <a:noFill/>
          <a:ln w="9525">
            <a:noFill/>
            <a:miter lim="800000"/>
            <a:headEnd/>
            <a:tailEnd/>
          </a:ln>
        </p:spPr>
        <p:txBody>
          <a:bodyPr wrap="none">
            <a:spAutoFit/>
          </a:bodyPr>
          <a:lstStyle/>
          <a:p>
            <a:pPr>
              <a:buFont typeface="Arial" charset="0"/>
              <a:buChar char="•"/>
            </a:pPr>
            <a:r>
              <a:rPr lang="en-US"/>
              <a:t> Electrical, civil, &amp; mechanical engineering </a:t>
            </a:r>
          </a:p>
          <a:p>
            <a:pPr>
              <a:buFont typeface="Arial" charset="0"/>
              <a:buChar char="•"/>
            </a:pPr>
            <a:r>
              <a:rPr lang="en-US"/>
              <a:t>  Energy&amp; environment</a:t>
            </a:r>
          </a:p>
          <a:p>
            <a:pPr>
              <a:buFont typeface="Arial" charset="0"/>
              <a:buChar char="•"/>
            </a:pPr>
            <a:r>
              <a:rPr lang="en-US"/>
              <a:t>  Information technology &amp; communications </a:t>
            </a:r>
          </a:p>
          <a:p>
            <a:pPr>
              <a:buFont typeface="Arial" charset="0"/>
              <a:buChar char="•"/>
            </a:pPr>
            <a:r>
              <a:rPr lang="en-US"/>
              <a:t>  Design &amp; manufacturing </a:t>
            </a:r>
          </a:p>
          <a:p>
            <a:pPr>
              <a:buFont typeface="Arial" charset="0"/>
              <a:buChar char="•"/>
            </a:pPr>
            <a:r>
              <a:rPr lang="en-US"/>
              <a:t>  Transportation </a:t>
            </a:r>
          </a:p>
          <a:p>
            <a:pPr>
              <a:buFont typeface="Arial" charset="0"/>
              <a:buChar char="•"/>
            </a:pPr>
            <a:r>
              <a:rPr lang="en-US"/>
              <a:t>  Medicine &amp; related life-science fields</a:t>
            </a:r>
          </a:p>
          <a:p>
            <a:pPr>
              <a:buFont typeface="Arial" charset="0"/>
              <a:buChar char="•"/>
            </a:pPr>
            <a:r>
              <a:rPr lang="en-US"/>
              <a:t>  Technologies used in space</a:t>
            </a:r>
          </a:p>
        </p:txBody>
      </p:sp>
    </p:spTree>
    <p:extLst>
      <p:ext uri="{BB962C8B-B14F-4D97-AF65-F5344CB8AC3E}">
        <p14:creationId xmlns:p14="http://schemas.microsoft.com/office/powerpoint/2010/main" val="30990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How to advice politicians</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
        <p:nvSpPr>
          <p:cNvPr id="12" name="TextBox 11"/>
          <p:cNvSpPr txBox="1"/>
          <p:nvPr/>
        </p:nvSpPr>
        <p:spPr>
          <a:xfrm>
            <a:off x="179512" y="1628800"/>
            <a:ext cx="9118074" cy="5262979"/>
          </a:xfrm>
          <a:prstGeom prst="rect">
            <a:avLst/>
          </a:prstGeom>
          <a:noFill/>
        </p:spPr>
        <p:txBody>
          <a:bodyPr wrap="none" rtlCol="0">
            <a:spAutoFit/>
          </a:bodyPr>
          <a:lstStyle/>
          <a:p>
            <a:r>
              <a:rPr lang="en-US" sz="3200" b="1" dirty="0" smtClean="0">
                <a:latin typeface="+mn-lt"/>
              </a:rPr>
              <a:t>12 practical tips </a:t>
            </a:r>
            <a:r>
              <a:rPr lang="en-US" sz="2400" b="1" dirty="0" smtClean="0">
                <a:solidFill>
                  <a:srgbClr val="C00000"/>
                </a:solidFill>
                <a:latin typeface="+mn-lt"/>
              </a:rPr>
              <a:t>(</a:t>
            </a:r>
            <a:r>
              <a:rPr lang="en-US" sz="2400" b="1" dirty="0" err="1" smtClean="0">
                <a:solidFill>
                  <a:srgbClr val="C00000"/>
                </a:solidFill>
                <a:latin typeface="+mn-lt"/>
              </a:rPr>
              <a:t>Physicsworld</a:t>
            </a:r>
            <a:r>
              <a:rPr lang="en-US" sz="2400" b="1" dirty="0" smtClean="0">
                <a:solidFill>
                  <a:srgbClr val="C00000"/>
                </a:solidFill>
                <a:latin typeface="+mn-lt"/>
              </a:rPr>
              <a:t> 28 (8) August 2015</a:t>
            </a:r>
            <a:r>
              <a:rPr lang="en-US" sz="3200" b="1" dirty="0" smtClean="0">
                <a:solidFill>
                  <a:srgbClr val="C00000"/>
                </a:solidFill>
                <a:latin typeface="+mn-lt"/>
              </a:rPr>
              <a:t>)</a:t>
            </a:r>
          </a:p>
          <a:p>
            <a:endParaRPr lang="en-US" sz="2000" b="1" dirty="0">
              <a:latin typeface="+mn-lt"/>
            </a:endParaRPr>
          </a:p>
          <a:p>
            <a:pPr marL="457200" indent="-457200">
              <a:buFont typeface="+mj-lt"/>
              <a:buAutoNum type="arabicPeriod"/>
            </a:pPr>
            <a:r>
              <a:rPr lang="en-US" sz="2200" b="1" dirty="0" smtClean="0">
                <a:latin typeface="+mn-lt"/>
              </a:rPr>
              <a:t>Be aware that scientists are often seen as just another lobby group</a:t>
            </a:r>
          </a:p>
          <a:p>
            <a:pPr marL="457200" indent="-457200">
              <a:buFont typeface="+mj-lt"/>
              <a:buAutoNum type="arabicPeriod"/>
            </a:pPr>
            <a:r>
              <a:rPr lang="en-US" sz="2200" b="1" dirty="0" smtClean="0">
                <a:latin typeface="+mn-lt"/>
              </a:rPr>
              <a:t>Know how government policy-making is structured</a:t>
            </a:r>
          </a:p>
          <a:p>
            <a:pPr marL="457200" indent="-457200">
              <a:buFont typeface="+mj-lt"/>
              <a:buAutoNum type="arabicPeriod"/>
            </a:pPr>
            <a:r>
              <a:rPr lang="en-US" sz="2200" b="1" dirty="0" smtClean="0">
                <a:latin typeface="+mn-lt"/>
              </a:rPr>
              <a:t>Realize that science is not the only, or even the major, consideration</a:t>
            </a:r>
          </a:p>
          <a:p>
            <a:pPr marL="457200" indent="-457200">
              <a:buFont typeface="+mj-lt"/>
              <a:buAutoNum type="arabicPeriod"/>
            </a:pPr>
            <a:r>
              <a:rPr lang="en-US" sz="2200" b="1" dirty="0" smtClean="0">
                <a:latin typeface="+mn-lt"/>
              </a:rPr>
              <a:t>Point out the role of your specialty in solving cross-disciplinary problems</a:t>
            </a:r>
          </a:p>
          <a:p>
            <a:pPr marL="457200" indent="-457200">
              <a:buFont typeface="+mj-lt"/>
              <a:buAutoNum type="arabicPeriod"/>
            </a:pPr>
            <a:r>
              <a:rPr lang="en-US" sz="2200" b="1" dirty="0" smtClean="0">
                <a:latin typeface="+mn-lt"/>
              </a:rPr>
              <a:t>Appreciate the importance of personal contact</a:t>
            </a:r>
          </a:p>
          <a:p>
            <a:pPr marL="457200" indent="-457200">
              <a:buFont typeface="+mj-lt"/>
              <a:buAutoNum type="arabicPeriod"/>
            </a:pPr>
            <a:r>
              <a:rPr lang="en-US" sz="2200" b="1" dirty="0" smtClean="0">
                <a:latin typeface="+mn-lt"/>
              </a:rPr>
              <a:t>Be aware of political priorities and the need to engage with them</a:t>
            </a:r>
          </a:p>
          <a:p>
            <a:pPr marL="457200" indent="-457200">
              <a:buFont typeface="+mj-lt"/>
              <a:buAutoNum type="arabicPeriod"/>
            </a:pPr>
            <a:r>
              <a:rPr lang="en-US" sz="2200" b="1" dirty="0" smtClean="0">
                <a:latin typeface="+mn-lt"/>
              </a:rPr>
              <a:t>Be aware of political timescales</a:t>
            </a:r>
          </a:p>
          <a:p>
            <a:pPr marL="457200" indent="-457200">
              <a:buFont typeface="+mj-lt"/>
              <a:buAutoNum type="arabicPeriod"/>
            </a:pPr>
            <a:r>
              <a:rPr lang="en-US" sz="2200" b="1" dirty="0" smtClean="0">
                <a:latin typeface="+mn-lt"/>
              </a:rPr>
              <a:t>Offer options, not policies</a:t>
            </a:r>
          </a:p>
          <a:p>
            <a:pPr marL="457200" indent="-457200">
              <a:buFont typeface="+mj-lt"/>
              <a:buAutoNum type="arabicPeriod"/>
            </a:pPr>
            <a:r>
              <a:rPr lang="en-US" sz="2200" b="1" dirty="0" smtClean="0">
                <a:latin typeface="+mn-lt"/>
              </a:rPr>
              <a:t>Don’t over-claim, avoid making predictions</a:t>
            </a:r>
          </a:p>
          <a:p>
            <a:pPr marL="457200" indent="-457200">
              <a:buFont typeface="+mj-lt"/>
              <a:buAutoNum type="arabicPeriod"/>
            </a:pPr>
            <a:r>
              <a:rPr lang="en-US" sz="2200" b="1" dirty="0" smtClean="0">
                <a:latin typeface="+mn-lt"/>
              </a:rPr>
              <a:t>Keep it as simple as possible, but not simpler</a:t>
            </a:r>
          </a:p>
          <a:p>
            <a:pPr marL="457200" indent="-457200">
              <a:buFont typeface="+mj-lt"/>
              <a:buAutoNum type="arabicPeriod"/>
            </a:pPr>
            <a:r>
              <a:rPr lang="en-US" sz="2200" b="1" dirty="0" smtClean="0">
                <a:latin typeface="+mn-lt"/>
              </a:rPr>
              <a:t>Be aware that ‘more research’ is seldom an option</a:t>
            </a:r>
          </a:p>
          <a:p>
            <a:pPr marL="457200" indent="-457200">
              <a:buFont typeface="+mj-lt"/>
              <a:buAutoNum type="arabicPeriod"/>
            </a:pPr>
            <a:r>
              <a:rPr lang="en-US" sz="2200" b="1" dirty="0" smtClean="0">
                <a:latin typeface="+mn-lt"/>
              </a:rPr>
              <a:t>Establish long-term gain, follow incremental developments</a:t>
            </a:r>
            <a:r>
              <a:rPr lang="en-US" sz="2000" dirty="0" smtClean="0">
                <a:latin typeface="+mn-lt"/>
              </a:rPr>
              <a:t/>
            </a:r>
            <a:br>
              <a:rPr lang="en-US" sz="2000" dirty="0" smtClean="0">
                <a:latin typeface="+mn-lt"/>
              </a:rPr>
            </a:br>
            <a:endParaRPr lang="en-US" sz="2000" dirty="0">
              <a:latin typeface="+mn-lt"/>
            </a:endParaRPr>
          </a:p>
        </p:txBody>
      </p:sp>
    </p:spTree>
    <p:extLst>
      <p:ext uri="{BB962C8B-B14F-4D97-AF65-F5344CB8AC3E}">
        <p14:creationId xmlns:p14="http://schemas.microsoft.com/office/powerpoint/2010/main" val="3283653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Skills needed by scientists</a:t>
            </a:r>
            <a:endParaRPr lang="en-US" sz="2800" b="1" dirty="0" smtClean="0">
              <a:solidFill>
                <a:srgbClr val="0070C0"/>
              </a:solidFill>
              <a:latin typeface="Arial" charset="0"/>
            </a:endParaRPr>
          </a:p>
        </p:txBody>
      </p:sp>
      <p:sp>
        <p:nvSpPr>
          <p:cNvPr id="35843" name="Rectangle 3"/>
          <p:cNvSpPr>
            <a:spLocks noChangeArrowheads="1"/>
          </p:cNvSpPr>
          <p:nvPr/>
        </p:nvSpPr>
        <p:spPr bwMode="auto">
          <a:xfrm>
            <a:off x="928688" y="3487738"/>
            <a:ext cx="9144000" cy="0"/>
          </a:xfrm>
          <a:prstGeom prst="rect">
            <a:avLst/>
          </a:prstGeom>
          <a:noFill/>
          <a:ln w="9525">
            <a:noFill/>
            <a:miter lim="800000"/>
            <a:headEnd/>
            <a:tailEnd/>
          </a:ln>
        </p:spPr>
        <p:txBody>
          <a:bodyPr wrap="none" anchor="ctr">
            <a:spAutoFit/>
          </a:bodyPr>
          <a:lstStyle/>
          <a:p>
            <a:r>
              <a:rPr lang="en-US" altLang="en-US">
                <a:solidFill>
                  <a:srgbClr val="000000"/>
                </a:solidFill>
              </a:rPr>
              <a:t/>
            </a:r>
            <a:br>
              <a:rPr lang="en-US" altLang="en-US">
                <a:solidFill>
                  <a:srgbClr val="000000"/>
                </a:solidFill>
              </a:rPr>
            </a:br>
            <a:endParaRPr lang="en-US" altLang="en-US">
              <a:solidFill>
                <a:srgbClr val="000000"/>
              </a:solidFill>
            </a:endParaRPr>
          </a:p>
        </p:txBody>
      </p:sp>
      <p:cxnSp>
        <p:nvCxnSpPr>
          <p:cNvPr id="14" name="Straight Connector 13"/>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5845"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795585" y="1794688"/>
            <a:ext cx="7201172" cy="4705924"/>
          </a:xfrm>
          <a:prstGeom prst="rect">
            <a:avLst/>
          </a:prstGeom>
          <a:noFill/>
          <a:ln w="9525" algn="ctr">
            <a:noFill/>
            <a:miter lim="800000"/>
            <a:headEnd/>
            <a:tailEnd/>
          </a:ln>
          <a:effectLst/>
        </p:spPr>
      </p:pic>
    </p:spTree>
    <p:extLst>
      <p:ext uri="{BB962C8B-B14F-4D97-AF65-F5344CB8AC3E}">
        <p14:creationId xmlns:p14="http://schemas.microsoft.com/office/powerpoint/2010/main" val="4230878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404664"/>
            <a:ext cx="8713788" cy="1008062"/>
          </a:xfrm>
        </p:spPr>
        <p:txBody>
          <a:bodyPr anchor="t"/>
          <a:lstStyle/>
          <a:p>
            <a:pPr algn="l" eaLnBrk="1" hangingPunct="1"/>
            <a:r>
              <a:rPr lang="en-US" sz="3600" b="1" dirty="0" smtClean="0">
                <a:solidFill>
                  <a:srgbClr val="0070C0"/>
                </a:solidFill>
                <a:latin typeface="Arial" charset="0"/>
              </a:rPr>
              <a:t>Knowledge and value changes</a:t>
            </a:r>
            <a:endParaRPr lang="en-US" sz="36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6" name="TextBox 5"/>
          <p:cNvSpPr txBox="1"/>
          <p:nvPr/>
        </p:nvSpPr>
        <p:spPr>
          <a:xfrm>
            <a:off x="275768" y="1695612"/>
            <a:ext cx="8183138" cy="5016758"/>
          </a:xfrm>
          <a:prstGeom prst="rect">
            <a:avLst/>
          </a:prstGeom>
          <a:noFill/>
        </p:spPr>
        <p:txBody>
          <a:bodyPr wrap="none" rtlCol="0">
            <a:spAutoFit/>
          </a:bodyPr>
          <a:lstStyle/>
          <a:p>
            <a:r>
              <a:rPr lang="en-US" sz="2000" dirty="0" smtClean="0"/>
              <a:t>    </a:t>
            </a:r>
            <a:r>
              <a:rPr lang="en-US" sz="2000" b="1" dirty="0" smtClean="0"/>
              <a:t>In today’s global, knowledge-based and interconnected world</a:t>
            </a:r>
          </a:p>
          <a:p>
            <a:r>
              <a:rPr lang="en-US" sz="2000" b="1" dirty="0" smtClean="0"/>
              <a:t> </a:t>
            </a:r>
          </a:p>
          <a:p>
            <a:pPr marL="342900" indent="-342900">
              <a:buFont typeface="Arial" panose="020B0604020202020204" pitchFamily="34" charset="0"/>
              <a:buChar char="•"/>
            </a:pPr>
            <a:r>
              <a:rPr lang="en-US" sz="2000" b="1" dirty="0" smtClean="0">
                <a:latin typeface="+mn-lt"/>
              </a:rPr>
              <a:t>Our decisions are still strongly influenced by cultural values</a:t>
            </a:r>
          </a:p>
          <a:p>
            <a:pPr marL="342900" indent="-342900">
              <a:buFont typeface="Arial" panose="020B0604020202020204" pitchFamily="34" charset="0"/>
              <a:buChar char="•"/>
            </a:pPr>
            <a:r>
              <a:rPr lang="en-US" sz="2000" b="1" dirty="0" smtClean="0">
                <a:latin typeface="+mn-lt"/>
              </a:rPr>
              <a:t>The system of values is defined by nationality, religion, ethnical origin,</a:t>
            </a:r>
          </a:p>
          <a:p>
            <a:r>
              <a:rPr lang="en-US" sz="2000" b="1" dirty="0">
                <a:latin typeface="+mn-lt"/>
              </a:rPr>
              <a:t> </a:t>
            </a:r>
            <a:r>
              <a:rPr lang="en-US" sz="2000" b="1" dirty="0" smtClean="0">
                <a:latin typeface="+mn-lt"/>
              </a:rPr>
              <a:t>    and political structure</a:t>
            </a:r>
          </a:p>
          <a:p>
            <a:pPr marL="342900" indent="-342900">
              <a:buFont typeface="Arial" panose="020B0604020202020204" pitchFamily="34" charset="0"/>
              <a:buChar char="•"/>
            </a:pPr>
            <a:r>
              <a:rPr lang="en-US" sz="2000" b="1" dirty="0" smtClean="0">
                <a:latin typeface="+mn-lt"/>
              </a:rPr>
              <a:t>In Western EU the society is based on individualism, freedom, financial</a:t>
            </a:r>
          </a:p>
          <a:p>
            <a:r>
              <a:rPr lang="en-US" sz="2000" b="1" dirty="0">
                <a:latin typeface="+mn-lt"/>
              </a:rPr>
              <a:t> </a:t>
            </a:r>
            <a:r>
              <a:rPr lang="en-US" sz="2000" b="1" dirty="0" smtClean="0">
                <a:latin typeface="+mn-lt"/>
              </a:rPr>
              <a:t>    and professional success, science and technology</a:t>
            </a:r>
          </a:p>
          <a:p>
            <a:pPr marL="342900" indent="-342900">
              <a:buFont typeface="Arial" panose="020B0604020202020204" pitchFamily="34" charset="0"/>
              <a:buChar char="•"/>
            </a:pPr>
            <a:r>
              <a:rPr lang="en-US" sz="2000" b="1" dirty="0" smtClean="0">
                <a:latin typeface="+mn-lt"/>
              </a:rPr>
              <a:t>Novel post modern values or green values are coming up, based on</a:t>
            </a:r>
          </a:p>
          <a:p>
            <a:r>
              <a:rPr lang="en-US" sz="2000" b="1" dirty="0">
                <a:latin typeface="+mn-lt"/>
              </a:rPr>
              <a:t> </a:t>
            </a:r>
            <a:r>
              <a:rPr lang="en-US" sz="2000" b="1" dirty="0" smtClean="0">
                <a:latin typeface="+mn-lt"/>
              </a:rPr>
              <a:t>    better concern for preservation of our resources and environment</a:t>
            </a:r>
          </a:p>
          <a:p>
            <a:pPr marL="342900" indent="-342900">
              <a:buFont typeface="Arial" panose="020B0604020202020204" pitchFamily="34" charset="0"/>
              <a:buChar char="•"/>
            </a:pPr>
            <a:r>
              <a:rPr lang="en-US" sz="2000" b="1" dirty="0" smtClean="0">
                <a:latin typeface="+mn-lt"/>
              </a:rPr>
              <a:t>Our energy future relies on two types of people: those convinced by the</a:t>
            </a:r>
          </a:p>
          <a:p>
            <a:r>
              <a:rPr lang="en-US" sz="2000" b="1" dirty="0">
                <a:latin typeface="+mn-lt"/>
              </a:rPr>
              <a:t> </a:t>
            </a:r>
            <a:r>
              <a:rPr lang="en-US" sz="2000" b="1" dirty="0" smtClean="0">
                <a:latin typeface="+mn-lt"/>
              </a:rPr>
              <a:t>    financial-technical potential of renewable energies and those motivated </a:t>
            </a:r>
          </a:p>
          <a:p>
            <a:r>
              <a:rPr lang="en-US" sz="2000" b="1" dirty="0">
                <a:latin typeface="+mn-lt"/>
              </a:rPr>
              <a:t> </a:t>
            </a:r>
            <a:r>
              <a:rPr lang="en-US" sz="2000" b="1" dirty="0" smtClean="0">
                <a:latin typeface="+mn-lt"/>
              </a:rPr>
              <a:t>    by essential values related to climate change, environmental impact and</a:t>
            </a:r>
          </a:p>
          <a:p>
            <a:r>
              <a:rPr lang="en-US" sz="2000" b="1" dirty="0">
                <a:latin typeface="+mn-lt"/>
              </a:rPr>
              <a:t> </a:t>
            </a:r>
            <a:r>
              <a:rPr lang="en-US" sz="2000" b="1" dirty="0" smtClean="0">
                <a:latin typeface="+mn-lt"/>
              </a:rPr>
              <a:t>    preservation of our planet.</a:t>
            </a:r>
          </a:p>
          <a:p>
            <a:pPr marL="342900" indent="-342900">
              <a:buFont typeface="Arial" panose="020B0604020202020204" pitchFamily="34" charset="0"/>
              <a:buChar char="•"/>
            </a:pPr>
            <a:r>
              <a:rPr lang="en-US" sz="2000" b="1" dirty="0" smtClean="0">
                <a:latin typeface="+mn-lt"/>
              </a:rPr>
              <a:t>The change in the social, economical and ecological values requires</a:t>
            </a:r>
          </a:p>
          <a:p>
            <a:r>
              <a:rPr lang="en-US" sz="2000" b="1" dirty="0">
                <a:latin typeface="+mn-lt"/>
              </a:rPr>
              <a:t> </a:t>
            </a:r>
            <a:r>
              <a:rPr lang="en-US" sz="2000" b="1" dirty="0" smtClean="0">
                <a:latin typeface="+mn-lt"/>
              </a:rPr>
              <a:t>    more scientific expertise and more engaged individuals with visions</a:t>
            </a:r>
          </a:p>
          <a:p>
            <a:endParaRPr lang="en-US" sz="2000" dirty="0" smtClean="0">
              <a:latin typeface="+mn-lt"/>
            </a:endParaRPr>
          </a:p>
        </p:txBody>
      </p:sp>
    </p:spTree>
    <p:extLst>
      <p:ext uri="{BB962C8B-B14F-4D97-AF65-F5344CB8AC3E}">
        <p14:creationId xmlns:p14="http://schemas.microsoft.com/office/powerpoint/2010/main" val="217527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276225" y="277813"/>
            <a:ext cx="8713788" cy="1008062"/>
          </a:xfrm>
        </p:spPr>
        <p:txBody>
          <a:bodyPr anchor="t"/>
          <a:lstStyle/>
          <a:p>
            <a:pPr algn="l" eaLnBrk="1" hangingPunct="1"/>
            <a:r>
              <a:rPr lang="en-US" sz="3600" b="1" smtClean="0">
                <a:solidFill>
                  <a:srgbClr val="0070C0"/>
                </a:solidFill>
                <a:latin typeface="Arial" charset="0"/>
              </a:rPr>
              <a:t>EPS in Brussels</a:t>
            </a:r>
            <a:endParaRPr lang="en-US" sz="2800" b="1" smtClean="0">
              <a:solidFill>
                <a:srgbClr val="0070C0"/>
              </a:solidFill>
              <a:latin typeface="Arial" charset="0"/>
            </a:endParaRPr>
          </a:p>
        </p:txBody>
      </p:sp>
      <p:sp>
        <p:nvSpPr>
          <p:cNvPr id="34819" name="Rectangle 3"/>
          <p:cNvSpPr>
            <a:spLocks noChangeArrowheads="1"/>
          </p:cNvSpPr>
          <p:nvPr/>
        </p:nvSpPr>
        <p:spPr bwMode="auto">
          <a:xfrm>
            <a:off x="928688" y="3487738"/>
            <a:ext cx="9144000" cy="0"/>
          </a:xfrm>
          <a:prstGeom prst="rect">
            <a:avLst/>
          </a:prstGeom>
          <a:noFill/>
          <a:ln w="9525">
            <a:noFill/>
            <a:miter lim="800000"/>
            <a:headEnd/>
            <a:tailEnd/>
          </a:ln>
        </p:spPr>
        <p:txBody>
          <a:bodyPr wrap="none" anchor="ctr">
            <a:spAutoFit/>
          </a:bodyPr>
          <a:lstStyle/>
          <a:p>
            <a:r>
              <a:rPr lang="en-US" altLang="en-US">
                <a:solidFill>
                  <a:srgbClr val="000000"/>
                </a:solidFill>
              </a:rPr>
              <a:t/>
            </a:r>
            <a:br>
              <a:rPr lang="en-US" altLang="en-US">
                <a:solidFill>
                  <a:srgbClr val="000000"/>
                </a:solidFill>
              </a:rPr>
            </a:br>
            <a:endParaRPr lang="en-US" altLang="en-US">
              <a:solidFill>
                <a:srgbClr val="000000"/>
              </a:solidFill>
            </a:endParaRPr>
          </a:p>
        </p:txBody>
      </p:sp>
      <p:cxnSp>
        <p:nvCxnSpPr>
          <p:cNvPr id="14" name="Straight Connector 13"/>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4821"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
        <p:nvSpPr>
          <p:cNvPr id="13" name="Rectangle 12"/>
          <p:cNvSpPr/>
          <p:nvPr/>
        </p:nvSpPr>
        <p:spPr>
          <a:xfrm>
            <a:off x="250825" y="1196975"/>
            <a:ext cx="6959600" cy="4366516"/>
          </a:xfrm>
          <a:prstGeom prst="rect">
            <a:avLst/>
          </a:prstGeom>
        </p:spPr>
        <p:txBody>
          <a:bodyPr wrap="square">
            <a:spAutoFit/>
          </a:bodyPr>
          <a:lstStyle/>
          <a:p>
            <a:pPr eaLnBrk="0" hangingPunct="0">
              <a:defRPr/>
            </a:pPr>
            <a:r>
              <a:rPr lang="en-US" sz="2400" b="1" i="1" dirty="0">
                <a:solidFill>
                  <a:srgbClr val="0070C0"/>
                </a:solidFill>
              </a:rPr>
              <a:t>EPS Objectives</a:t>
            </a:r>
          </a:p>
          <a:p>
            <a:pPr eaLnBrk="0" hangingPunct="0">
              <a:defRPr/>
            </a:pPr>
            <a:endParaRPr lang="en-US" sz="2000" b="1" i="1" dirty="0">
              <a:solidFill>
                <a:srgbClr val="0070C0"/>
              </a:solidFill>
            </a:endParaRPr>
          </a:p>
          <a:p>
            <a:pPr marL="342900" indent="-342900" algn="just">
              <a:lnSpc>
                <a:spcPct val="107000"/>
              </a:lnSpc>
              <a:buFont typeface="Wingdings"/>
              <a:buChar char=""/>
              <a:defRPr/>
            </a:pPr>
            <a:r>
              <a:rPr lang="en-GB" b="1" i="1" dirty="0">
                <a:ea typeface="Calibri"/>
                <a:cs typeface="Times New Roman"/>
              </a:rPr>
              <a:t>Set up a list of action priorities</a:t>
            </a:r>
          </a:p>
          <a:p>
            <a:pPr marL="342900" indent="-342900" algn="just">
              <a:lnSpc>
                <a:spcPct val="107000"/>
              </a:lnSpc>
              <a:buFont typeface="Wingdings"/>
              <a:buChar char=""/>
              <a:defRPr/>
            </a:pPr>
            <a:r>
              <a:rPr lang="en-GB" b="1" i="1" dirty="0">
                <a:ea typeface="Calibri"/>
                <a:cs typeface="Times New Roman"/>
              </a:rPr>
              <a:t>Advocate for physics and its role in solving socio-economic challenges</a:t>
            </a:r>
          </a:p>
          <a:p>
            <a:pPr marL="342900" indent="-342900" algn="just">
              <a:lnSpc>
                <a:spcPct val="107000"/>
              </a:lnSpc>
              <a:buFont typeface="Wingdings"/>
              <a:buChar char=""/>
              <a:defRPr/>
            </a:pPr>
            <a:r>
              <a:rPr lang="en-GB" b="1" i="1" dirty="0">
                <a:ea typeface="Calibri"/>
                <a:cs typeface="Times New Roman"/>
              </a:rPr>
              <a:t>Provide expert advice on issues related to physics and science policies to EU institutions</a:t>
            </a:r>
          </a:p>
          <a:p>
            <a:pPr marL="342900" indent="-342900" algn="just">
              <a:lnSpc>
                <a:spcPct val="107000"/>
              </a:lnSpc>
              <a:buFont typeface="Wingdings"/>
              <a:buChar char=""/>
              <a:defRPr/>
            </a:pPr>
            <a:r>
              <a:rPr lang="en-GB" b="1" i="1" dirty="0">
                <a:ea typeface="Calibri"/>
                <a:cs typeface="Times New Roman"/>
              </a:rPr>
              <a:t>Increase visibility and impact of EPS via its office</a:t>
            </a:r>
            <a:endParaRPr lang="en-US" sz="2400" b="1" i="1" dirty="0">
              <a:ea typeface="Calibri"/>
              <a:cs typeface="Times New Roman"/>
            </a:endParaRPr>
          </a:p>
          <a:p>
            <a:pPr marL="342900" indent="-342900" algn="just">
              <a:lnSpc>
                <a:spcPct val="107000"/>
              </a:lnSpc>
              <a:spcAft>
                <a:spcPts val="0"/>
              </a:spcAft>
              <a:buFont typeface="Wingdings"/>
              <a:buChar char=""/>
              <a:defRPr/>
            </a:pPr>
            <a:r>
              <a:rPr lang="en-GB" b="1" i="1" dirty="0"/>
              <a:t>Organize policy sessions at EPS meetings to inform, consult  and </a:t>
            </a:r>
            <a:r>
              <a:rPr lang="en-GB" b="1" i="1" dirty="0" smtClean="0"/>
              <a:t>debate </a:t>
            </a:r>
            <a:r>
              <a:rPr lang="en-GB" b="1" i="1" dirty="0" smtClean="0">
                <a:sym typeface="Wingdings" panose="05000000000000000000" pitchFamily="2" charset="2"/>
              </a:rPr>
              <a:t> </a:t>
            </a:r>
            <a:r>
              <a:rPr lang="en-GB" b="1" i="1" dirty="0" smtClean="0">
                <a:solidFill>
                  <a:srgbClr val="00B050"/>
                </a:solidFill>
                <a:sym typeface="Wingdings" panose="05000000000000000000" pitchFamily="2" charset="2"/>
              </a:rPr>
              <a:t>2 October meeting of </a:t>
            </a:r>
            <a:r>
              <a:rPr lang="en-GB" b="1" i="1" dirty="0" err="1" smtClean="0">
                <a:solidFill>
                  <a:srgbClr val="00B050"/>
                </a:solidFill>
                <a:sym typeface="Wingdings" panose="05000000000000000000" pitchFamily="2" charset="2"/>
              </a:rPr>
              <a:t>MSs’</a:t>
            </a:r>
            <a:r>
              <a:rPr lang="en-GB" b="1" i="1" dirty="0" smtClean="0">
                <a:solidFill>
                  <a:srgbClr val="00B050"/>
                </a:solidFill>
                <a:sym typeface="Wingdings" panose="05000000000000000000" pitchFamily="2" charset="2"/>
              </a:rPr>
              <a:t> presidents</a:t>
            </a:r>
            <a:endParaRPr lang="en-GB" b="1" i="1" dirty="0">
              <a:solidFill>
                <a:srgbClr val="00B050"/>
              </a:solidFill>
            </a:endParaRPr>
          </a:p>
          <a:p>
            <a:pPr marL="355600" indent="-355600">
              <a:buFont typeface="Wingdings" pitchFamily="2" charset="2"/>
              <a:buChar char="Ø"/>
              <a:defRPr/>
            </a:pPr>
            <a:r>
              <a:rPr lang="en-GB" b="1" i="1" dirty="0"/>
              <a:t> Respond to specific requests of the member organizations,  host some of their events in Brussels office. </a:t>
            </a:r>
            <a:endParaRPr lang="en-US" b="1" i="1" dirty="0"/>
          </a:p>
        </p:txBody>
      </p:sp>
      <p:pic>
        <p:nvPicPr>
          <p:cNvPr id="34824" name="Picture 2"/>
          <p:cNvPicPr>
            <a:picLocks noChangeAspect="1" noChangeArrowheads="1"/>
          </p:cNvPicPr>
          <p:nvPr/>
        </p:nvPicPr>
        <p:blipFill>
          <a:blip r:embed="rId4" cstate="print"/>
          <a:srcRect/>
          <a:stretch>
            <a:fillRect/>
          </a:stretch>
        </p:blipFill>
        <p:spPr bwMode="auto">
          <a:xfrm>
            <a:off x="12975" y="5511897"/>
            <a:ext cx="7451725" cy="1239838"/>
          </a:xfrm>
          <a:prstGeom prst="rect">
            <a:avLst/>
          </a:prstGeom>
          <a:noFill/>
          <a:ln w="9525">
            <a:noFill/>
            <a:miter lim="800000"/>
            <a:headEnd/>
            <a:tailEnd/>
          </a:ln>
        </p:spPr>
      </p:pic>
      <p:sp>
        <p:nvSpPr>
          <p:cNvPr id="9" name="TextBox 8"/>
          <p:cNvSpPr txBox="1"/>
          <p:nvPr/>
        </p:nvSpPr>
        <p:spPr>
          <a:xfrm>
            <a:off x="8199786" y="4130486"/>
            <a:ext cx="736099" cy="369332"/>
          </a:xfrm>
          <a:prstGeom prst="rect">
            <a:avLst/>
          </a:prstGeom>
          <a:noFill/>
        </p:spPr>
        <p:txBody>
          <a:bodyPr wrap="none" rtlCol="0">
            <a:spAutoFit/>
          </a:bodyPr>
          <a:lstStyle/>
          <a:p>
            <a:r>
              <a:rPr lang="en-US" dirty="0" smtClean="0"/>
              <a:t>CSIC</a:t>
            </a:r>
            <a:endParaRPr lang="en-US" dirty="0"/>
          </a:p>
        </p:txBody>
      </p:sp>
      <p:pic>
        <p:nvPicPr>
          <p:cNvPr id="34822" name="Picture 11" descr="2014-06-18 12.07.14.jpg"/>
          <p:cNvPicPr>
            <a:picLocks noChangeAspect="1"/>
          </p:cNvPicPr>
          <p:nvPr/>
        </p:nvPicPr>
        <p:blipFill>
          <a:blip r:embed="rId5" cstate="print"/>
          <a:srcRect/>
          <a:stretch>
            <a:fillRect/>
          </a:stretch>
        </p:blipFill>
        <p:spPr bwMode="auto">
          <a:xfrm>
            <a:off x="6624637" y="4426468"/>
            <a:ext cx="2415039" cy="1810844"/>
          </a:xfrm>
          <a:prstGeom prst="rect">
            <a:avLst/>
          </a:prstGeom>
          <a:noFill/>
          <a:ln w="9525">
            <a:noFill/>
            <a:miter lim="800000"/>
            <a:headEnd/>
            <a:tailEnd/>
          </a:ln>
        </p:spPr>
      </p:pic>
    </p:spTree>
    <p:extLst>
      <p:ext uri="{BB962C8B-B14F-4D97-AF65-F5344CB8AC3E}">
        <p14:creationId xmlns:p14="http://schemas.microsoft.com/office/powerpoint/2010/main" val="1311957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smtClean="0">
                <a:solidFill>
                  <a:srgbClr val="0070C0"/>
                </a:solidFill>
                <a:latin typeface="Arial" charset="0"/>
              </a:rPr>
              <a:t>Membership in 2015</a:t>
            </a:r>
            <a:endParaRPr lang="en-US" sz="2800" b="1" smtClean="0">
              <a:solidFill>
                <a:srgbClr val="0070C0"/>
              </a:solidFill>
              <a:latin typeface="Arial" charset="0"/>
            </a:endParaRPr>
          </a:p>
        </p:txBody>
      </p:sp>
      <p:pic>
        <p:nvPicPr>
          <p:cNvPr id="26627" name="Picture 2"/>
          <p:cNvPicPr>
            <a:picLocks noChangeAspect="1" noChangeArrowheads="1"/>
          </p:cNvPicPr>
          <p:nvPr/>
        </p:nvPicPr>
        <p:blipFill>
          <a:blip r:embed="rId2" cstate="print"/>
          <a:srcRect l="20862" b="3311"/>
          <a:stretch>
            <a:fillRect/>
          </a:stretch>
        </p:blipFill>
        <p:spPr bwMode="auto">
          <a:xfrm>
            <a:off x="468313" y="1628775"/>
            <a:ext cx="4327525" cy="4403725"/>
          </a:xfrm>
          <a:prstGeom prst="rect">
            <a:avLst/>
          </a:prstGeom>
          <a:noFill/>
          <a:ln w="9525">
            <a:noFill/>
            <a:miter lim="800000"/>
            <a:headEnd/>
            <a:tailEnd/>
          </a:ln>
        </p:spPr>
      </p:pic>
      <p:sp>
        <p:nvSpPr>
          <p:cNvPr id="25" name="Rectangle 7"/>
          <p:cNvSpPr>
            <a:spLocks noChangeArrowheads="1"/>
          </p:cNvSpPr>
          <p:nvPr/>
        </p:nvSpPr>
        <p:spPr bwMode="auto">
          <a:xfrm>
            <a:off x="5103813" y="2420938"/>
            <a:ext cx="4040187" cy="3748087"/>
          </a:xfrm>
          <a:prstGeom prst="rect">
            <a:avLst/>
          </a:prstGeom>
          <a:noFill/>
          <a:ln w="9525">
            <a:noFill/>
            <a:miter lim="800000"/>
            <a:headEnd/>
            <a:tailEnd/>
          </a:ln>
        </p:spPr>
        <p:txBody>
          <a:bodyPr>
            <a:spAutoFit/>
          </a:bodyPr>
          <a:lstStyle/>
          <a:p>
            <a:pPr fontAlgn="auto">
              <a:lnSpc>
                <a:spcPct val="110000"/>
              </a:lnSpc>
              <a:spcBef>
                <a:spcPts val="0"/>
              </a:spcBef>
              <a:spcAft>
                <a:spcPts val="0"/>
              </a:spcAft>
              <a:tabLst>
                <a:tab pos="722313" algn="l"/>
              </a:tabLst>
              <a:defRPr/>
            </a:pPr>
            <a:r>
              <a:rPr lang="en-GB" sz="2400" b="1" dirty="0">
                <a:solidFill>
                  <a:prstClr val="black"/>
                </a:solidFill>
                <a:latin typeface="Calibri"/>
                <a:cs typeface="+mn-cs"/>
              </a:rPr>
              <a:t>     42 Member Societies </a:t>
            </a:r>
          </a:p>
          <a:p>
            <a:pPr fontAlgn="auto">
              <a:lnSpc>
                <a:spcPct val="110000"/>
              </a:lnSpc>
              <a:spcBef>
                <a:spcPts val="0"/>
              </a:spcBef>
              <a:spcAft>
                <a:spcPts val="0"/>
              </a:spcAft>
              <a:tabLst>
                <a:tab pos="722313" algn="l"/>
              </a:tabLst>
              <a:defRPr/>
            </a:pPr>
            <a:endParaRPr lang="en-GB" sz="2400" b="1" dirty="0">
              <a:solidFill>
                <a:prstClr val="black"/>
              </a:solidFill>
              <a:latin typeface="Calibri"/>
              <a:cs typeface="+mn-cs"/>
            </a:endParaRPr>
          </a:p>
          <a:p>
            <a:pPr fontAlgn="auto">
              <a:lnSpc>
                <a:spcPct val="110000"/>
              </a:lnSpc>
              <a:spcBef>
                <a:spcPts val="0"/>
              </a:spcBef>
              <a:spcAft>
                <a:spcPts val="0"/>
              </a:spcAft>
              <a:tabLst>
                <a:tab pos="722313" algn="l"/>
              </a:tabLst>
              <a:defRPr/>
            </a:pPr>
            <a:r>
              <a:rPr lang="en-GB" sz="2400" b="1" dirty="0">
                <a:solidFill>
                  <a:prstClr val="black"/>
                </a:solidFill>
                <a:latin typeface="Calibri"/>
                <a:cs typeface="+mn-cs"/>
              </a:rPr>
              <a:t> &gt;3500	Individual Members</a:t>
            </a:r>
          </a:p>
          <a:p>
            <a:pPr fontAlgn="auto">
              <a:lnSpc>
                <a:spcPct val="110000"/>
              </a:lnSpc>
              <a:spcBef>
                <a:spcPts val="0"/>
              </a:spcBef>
              <a:spcAft>
                <a:spcPts val="0"/>
              </a:spcAft>
              <a:tabLst>
                <a:tab pos="722313" algn="l"/>
              </a:tabLst>
              <a:defRPr/>
            </a:pPr>
            <a:endParaRPr lang="en-GB" sz="2400" b="1" dirty="0">
              <a:solidFill>
                <a:prstClr val="black"/>
              </a:solidFill>
              <a:latin typeface="Calibri"/>
              <a:cs typeface="+mn-cs"/>
            </a:endParaRPr>
          </a:p>
          <a:p>
            <a:pPr fontAlgn="auto">
              <a:lnSpc>
                <a:spcPct val="110000"/>
              </a:lnSpc>
              <a:spcBef>
                <a:spcPts val="0"/>
              </a:spcBef>
              <a:spcAft>
                <a:spcPts val="0"/>
              </a:spcAft>
              <a:tabLst>
                <a:tab pos="722313" algn="l"/>
              </a:tabLst>
              <a:defRPr/>
            </a:pPr>
            <a:r>
              <a:rPr lang="en-GB" sz="2400" b="1" dirty="0">
                <a:solidFill>
                  <a:prstClr val="black"/>
                </a:solidFill>
                <a:latin typeface="Calibri"/>
                <a:cs typeface="+mn-cs"/>
              </a:rPr>
              <a:t>     40 	Associate Members </a:t>
            </a:r>
            <a:br>
              <a:rPr lang="en-GB" sz="2400" b="1" dirty="0">
                <a:solidFill>
                  <a:prstClr val="black"/>
                </a:solidFill>
                <a:latin typeface="Calibri"/>
                <a:cs typeface="+mn-cs"/>
              </a:rPr>
            </a:br>
            <a:r>
              <a:rPr lang="en-GB" sz="2400" b="1" dirty="0">
                <a:solidFill>
                  <a:prstClr val="black"/>
                </a:solidFill>
                <a:latin typeface="Calibri"/>
                <a:cs typeface="+mn-cs"/>
              </a:rPr>
              <a:t>    	(e.g. CERN, DESY, IOPP)</a:t>
            </a:r>
          </a:p>
          <a:p>
            <a:pPr fontAlgn="auto">
              <a:lnSpc>
                <a:spcPct val="110000"/>
              </a:lnSpc>
              <a:spcBef>
                <a:spcPts val="0"/>
              </a:spcBef>
              <a:spcAft>
                <a:spcPts val="0"/>
              </a:spcAft>
              <a:tabLst>
                <a:tab pos="722313" algn="l"/>
              </a:tabLst>
              <a:defRPr/>
            </a:pPr>
            <a:endParaRPr lang="en-GB" sz="2400" b="1" dirty="0">
              <a:solidFill>
                <a:prstClr val="black"/>
              </a:solidFill>
              <a:latin typeface="Calibri"/>
              <a:cs typeface="+mn-cs"/>
            </a:endParaRPr>
          </a:p>
          <a:p>
            <a:pPr fontAlgn="auto">
              <a:lnSpc>
                <a:spcPct val="110000"/>
              </a:lnSpc>
              <a:spcBef>
                <a:spcPts val="0"/>
              </a:spcBef>
              <a:spcAft>
                <a:spcPts val="0"/>
              </a:spcAft>
              <a:tabLst>
                <a:tab pos="722313" algn="l"/>
              </a:tabLst>
              <a:defRPr/>
            </a:pPr>
            <a:r>
              <a:rPr lang="en-GB" sz="2400" b="1" dirty="0">
                <a:solidFill>
                  <a:prstClr val="black"/>
                </a:solidFill>
                <a:latin typeface="Calibri"/>
                <a:cs typeface="+mn-cs"/>
              </a:rPr>
              <a:t>represent more than 130’000</a:t>
            </a:r>
          </a:p>
          <a:p>
            <a:pPr fontAlgn="auto">
              <a:lnSpc>
                <a:spcPct val="110000"/>
              </a:lnSpc>
              <a:spcBef>
                <a:spcPts val="0"/>
              </a:spcBef>
              <a:spcAft>
                <a:spcPts val="0"/>
              </a:spcAft>
              <a:tabLst>
                <a:tab pos="722313" algn="l"/>
              </a:tabLst>
              <a:defRPr/>
            </a:pPr>
            <a:r>
              <a:rPr lang="en-GB" sz="2400" b="1" dirty="0">
                <a:solidFill>
                  <a:prstClr val="black"/>
                </a:solidFill>
                <a:latin typeface="Calibri"/>
                <a:cs typeface="+mn-cs"/>
              </a:rPr>
              <a:t>physicists in EU</a:t>
            </a: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Tree>
    <p:extLst>
      <p:ext uri="{BB962C8B-B14F-4D97-AF65-F5344CB8AC3E}">
        <p14:creationId xmlns:p14="http://schemas.microsoft.com/office/powerpoint/2010/main" val="2325263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276225" y="277813"/>
            <a:ext cx="8713788" cy="1008062"/>
          </a:xfrm>
        </p:spPr>
        <p:txBody>
          <a:bodyPr anchor="t"/>
          <a:lstStyle/>
          <a:p>
            <a:pPr algn="l" eaLnBrk="1" hangingPunct="1"/>
            <a:r>
              <a:rPr lang="en-US" sz="3600" b="1" smtClean="0">
                <a:solidFill>
                  <a:srgbClr val="0070C0"/>
                </a:solidFill>
                <a:latin typeface="Arial" charset="0"/>
              </a:rPr>
              <a:t>EPS in Brussels</a:t>
            </a:r>
            <a:endParaRPr lang="en-US" sz="2800" b="1" smtClean="0">
              <a:solidFill>
                <a:srgbClr val="0070C0"/>
              </a:solidFill>
              <a:latin typeface="Arial" charset="0"/>
            </a:endParaRPr>
          </a:p>
        </p:txBody>
      </p:sp>
      <p:sp>
        <p:nvSpPr>
          <p:cNvPr id="35843" name="Rectangle 3"/>
          <p:cNvSpPr>
            <a:spLocks noChangeArrowheads="1"/>
          </p:cNvSpPr>
          <p:nvPr/>
        </p:nvSpPr>
        <p:spPr bwMode="auto">
          <a:xfrm>
            <a:off x="928688" y="3487738"/>
            <a:ext cx="9144000" cy="0"/>
          </a:xfrm>
          <a:prstGeom prst="rect">
            <a:avLst/>
          </a:prstGeom>
          <a:noFill/>
          <a:ln w="9525">
            <a:noFill/>
            <a:miter lim="800000"/>
            <a:headEnd/>
            <a:tailEnd/>
          </a:ln>
        </p:spPr>
        <p:txBody>
          <a:bodyPr wrap="none" anchor="ctr">
            <a:spAutoFit/>
          </a:bodyPr>
          <a:lstStyle/>
          <a:p>
            <a:r>
              <a:rPr lang="en-US" altLang="en-US">
                <a:solidFill>
                  <a:srgbClr val="000000"/>
                </a:solidFill>
              </a:rPr>
              <a:t/>
            </a:r>
            <a:br>
              <a:rPr lang="en-US" altLang="en-US">
                <a:solidFill>
                  <a:srgbClr val="000000"/>
                </a:solidFill>
              </a:rPr>
            </a:br>
            <a:endParaRPr lang="en-US" altLang="en-US">
              <a:solidFill>
                <a:srgbClr val="000000"/>
              </a:solidFill>
            </a:endParaRPr>
          </a:p>
        </p:txBody>
      </p:sp>
      <p:cxnSp>
        <p:nvCxnSpPr>
          <p:cNvPr id="14" name="Straight Connector 13"/>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5845"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35846" name="Picture 2"/>
          <p:cNvPicPr>
            <a:picLocks noChangeAspect="1" noChangeArrowheads="1"/>
          </p:cNvPicPr>
          <p:nvPr/>
        </p:nvPicPr>
        <p:blipFill>
          <a:blip r:embed="rId4" cstate="print"/>
          <a:srcRect/>
          <a:stretch>
            <a:fillRect/>
          </a:stretch>
        </p:blipFill>
        <p:spPr bwMode="auto">
          <a:xfrm>
            <a:off x="395288" y="1125538"/>
            <a:ext cx="7000875" cy="1095375"/>
          </a:xfrm>
          <a:prstGeom prst="rect">
            <a:avLst/>
          </a:prstGeom>
          <a:noFill/>
          <a:ln w="9525">
            <a:noFill/>
            <a:miter lim="800000"/>
            <a:headEnd/>
            <a:tailEnd/>
          </a:ln>
        </p:spPr>
      </p:pic>
      <p:sp>
        <p:nvSpPr>
          <p:cNvPr id="30727" name="Rectangle 9"/>
          <p:cNvSpPr>
            <a:spLocks noChangeArrowheads="1"/>
          </p:cNvSpPr>
          <p:nvPr/>
        </p:nvSpPr>
        <p:spPr bwMode="auto">
          <a:xfrm>
            <a:off x="468313" y="2492375"/>
            <a:ext cx="8675687" cy="4524315"/>
          </a:xfrm>
          <a:prstGeom prst="rect">
            <a:avLst/>
          </a:prstGeom>
          <a:noFill/>
          <a:ln w="9525">
            <a:noFill/>
            <a:miter lim="800000"/>
            <a:headEnd/>
            <a:tailEnd/>
          </a:ln>
        </p:spPr>
        <p:txBody>
          <a:bodyPr wrap="square">
            <a:spAutoFit/>
          </a:bodyPr>
          <a:lstStyle/>
          <a:p>
            <a:r>
              <a:rPr lang="en-US" dirty="0"/>
              <a:t>The Investment Plan for Europe (ESFI) </a:t>
            </a:r>
            <a:r>
              <a:rPr lang="en-US" dirty="0" smtClean="0"/>
              <a:t>aims </a:t>
            </a:r>
            <a:r>
              <a:rPr lang="en-US" dirty="0"/>
              <a:t>to revive investment in strategic projects around Europe by mobilizing € 315 billion for the period 2015-2017. </a:t>
            </a:r>
          </a:p>
          <a:p>
            <a:endParaRPr lang="en-US" dirty="0"/>
          </a:p>
          <a:p>
            <a:r>
              <a:rPr lang="en-US" b="1" dirty="0"/>
              <a:t>Commission’s plan</a:t>
            </a:r>
          </a:p>
          <a:p>
            <a:r>
              <a:rPr lang="en-US" dirty="0"/>
              <a:t>use 	</a:t>
            </a:r>
            <a:r>
              <a:rPr lang="en-US" b="1" dirty="0"/>
              <a:t>€2.7 billion from Horizon 2020 fund (3.5% of €80 billion)</a:t>
            </a:r>
          </a:p>
          <a:p>
            <a:r>
              <a:rPr lang="en-US" dirty="0"/>
              <a:t>	€3.3 </a:t>
            </a:r>
            <a:r>
              <a:rPr lang="en-US" dirty="0" err="1"/>
              <a:t>bn</a:t>
            </a:r>
            <a:r>
              <a:rPr lang="en-US" dirty="0"/>
              <a:t> from Connecting Europe Facilities (CEF)</a:t>
            </a:r>
          </a:p>
          <a:p>
            <a:r>
              <a:rPr lang="en-US" dirty="0"/>
              <a:t>	€2.0 </a:t>
            </a:r>
            <a:r>
              <a:rPr lang="en-US" dirty="0" err="1"/>
              <a:t>bn</a:t>
            </a:r>
            <a:r>
              <a:rPr lang="en-US" dirty="0"/>
              <a:t> from EU budget margin etc. </a:t>
            </a:r>
          </a:p>
          <a:p>
            <a:endParaRPr lang="en-US" dirty="0"/>
          </a:p>
          <a:p>
            <a:r>
              <a:rPr lang="en-US" dirty="0"/>
              <a:t>claim </a:t>
            </a:r>
            <a:r>
              <a:rPr lang="en-US" dirty="0">
                <a:sym typeface="Wingdings" pitchFamily="2" charset="2"/>
              </a:rPr>
              <a:t> </a:t>
            </a:r>
            <a:r>
              <a:rPr lang="en-US" dirty="0"/>
              <a:t>x15 </a:t>
            </a:r>
            <a:r>
              <a:rPr lang="en-US" dirty="0" smtClean="0"/>
              <a:t>(3x5) multiplication </a:t>
            </a:r>
            <a:r>
              <a:rPr lang="en-US" dirty="0"/>
              <a:t>factor of seed capital by attracting additional   	investments in areas </a:t>
            </a:r>
            <a:r>
              <a:rPr lang="en-US" b="1" dirty="0"/>
              <a:t>including infrastructure, education, 	</a:t>
            </a:r>
            <a:endParaRPr lang="en-US" b="1" dirty="0" smtClean="0"/>
          </a:p>
          <a:p>
            <a:r>
              <a:rPr lang="en-US" b="1" dirty="0"/>
              <a:t>	</a:t>
            </a:r>
            <a:r>
              <a:rPr lang="en-US" b="1" dirty="0" smtClean="0"/>
              <a:t>research</a:t>
            </a:r>
            <a:r>
              <a:rPr lang="en-US" b="1" dirty="0"/>
              <a:t>, innovation, renewable energy and energy efficiency</a:t>
            </a:r>
            <a:r>
              <a:rPr lang="en-US" dirty="0"/>
              <a:t>.</a:t>
            </a:r>
          </a:p>
          <a:p>
            <a:endParaRPr lang="en-US" dirty="0"/>
          </a:p>
          <a:p>
            <a:r>
              <a:rPr lang="en-US" dirty="0" smtClean="0"/>
              <a:t>adopted </a:t>
            </a:r>
            <a:r>
              <a:rPr lang="en-US" dirty="0"/>
              <a:t>by Union legislators, European Parliament and Council </a:t>
            </a:r>
            <a:r>
              <a:rPr lang="en-US" dirty="0" smtClean="0"/>
              <a:t>!   (</a:t>
            </a:r>
            <a:r>
              <a:rPr lang="en-US" dirty="0"/>
              <a:t>June 2015)</a:t>
            </a:r>
          </a:p>
          <a:p>
            <a:r>
              <a:rPr lang="en-US" dirty="0"/>
              <a:t>	 </a:t>
            </a:r>
          </a:p>
          <a:p>
            <a:r>
              <a:rPr lang="en-US" dirty="0"/>
              <a:t/>
            </a:r>
            <a:br>
              <a:rPr lang="en-US" dirty="0"/>
            </a:br>
            <a:endParaRPr lang="en-US" dirty="0"/>
          </a:p>
        </p:txBody>
      </p:sp>
    </p:spTree>
    <p:extLst>
      <p:ext uri="{BB962C8B-B14F-4D97-AF65-F5344CB8AC3E}">
        <p14:creationId xmlns:p14="http://schemas.microsoft.com/office/powerpoint/2010/main" val="3029155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7">
                                            <p:txEl>
                                              <p:pRg st="2" end="2"/>
                                            </p:txEl>
                                          </p:spTgt>
                                        </p:tgtEl>
                                        <p:attrNameLst>
                                          <p:attrName>style.visibility</p:attrName>
                                        </p:attrNameLst>
                                      </p:cBhvr>
                                      <p:to>
                                        <p:strVal val="visible"/>
                                      </p:to>
                                    </p:set>
                                    <p:anim calcmode="lin" valueType="num">
                                      <p:cBhvr additive="base">
                                        <p:cTn id="7" dur="500" fill="hold"/>
                                        <p:tgtEl>
                                          <p:spTgt spid="3072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7">
                                            <p:txEl>
                                              <p:pRg st="3" end="3"/>
                                            </p:txEl>
                                          </p:spTgt>
                                        </p:tgtEl>
                                        <p:attrNameLst>
                                          <p:attrName>style.visibility</p:attrName>
                                        </p:attrNameLst>
                                      </p:cBhvr>
                                      <p:to>
                                        <p:strVal val="visible"/>
                                      </p:to>
                                    </p:set>
                                    <p:anim calcmode="lin" valueType="num">
                                      <p:cBhvr additive="base">
                                        <p:cTn id="11" dur="500" fill="hold"/>
                                        <p:tgtEl>
                                          <p:spTgt spid="307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7">
                                            <p:txEl>
                                              <p:pRg st="4" end="4"/>
                                            </p:txEl>
                                          </p:spTgt>
                                        </p:tgtEl>
                                        <p:attrNameLst>
                                          <p:attrName>style.visibility</p:attrName>
                                        </p:attrNameLst>
                                      </p:cBhvr>
                                      <p:to>
                                        <p:strVal val="visible"/>
                                      </p:to>
                                    </p:set>
                                    <p:anim calcmode="lin" valueType="num">
                                      <p:cBhvr additive="base">
                                        <p:cTn id="15" dur="500" fill="hold"/>
                                        <p:tgtEl>
                                          <p:spTgt spid="3072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27">
                                            <p:txEl>
                                              <p:pRg st="5" end="5"/>
                                            </p:txEl>
                                          </p:spTgt>
                                        </p:tgtEl>
                                        <p:attrNameLst>
                                          <p:attrName>style.visibility</p:attrName>
                                        </p:attrNameLst>
                                      </p:cBhvr>
                                      <p:to>
                                        <p:strVal val="visible"/>
                                      </p:to>
                                    </p:set>
                                    <p:anim calcmode="lin" valueType="num">
                                      <p:cBhvr additive="base">
                                        <p:cTn id="19" dur="500" fill="hold"/>
                                        <p:tgtEl>
                                          <p:spTgt spid="3072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7">
                                            <p:txEl>
                                              <p:pRg st="7" end="7"/>
                                            </p:txEl>
                                          </p:spTgt>
                                        </p:tgtEl>
                                        <p:attrNameLst>
                                          <p:attrName>style.visibility</p:attrName>
                                        </p:attrNameLst>
                                      </p:cBhvr>
                                      <p:to>
                                        <p:strVal val="visible"/>
                                      </p:to>
                                    </p:set>
                                    <p:anim calcmode="lin" valueType="num">
                                      <p:cBhvr additive="base">
                                        <p:cTn id="23" dur="500" fill="hold"/>
                                        <p:tgtEl>
                                          <p:spTgt spid="3072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7">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27">
                                            <p:txEl>
                                              <p:pRg st="8" end="8"/>
                                            </p:txEl>
                                          </p:spTgt>
                                        </p:tgtEl>
                                        <p:attrNameLst>
                                          <p:attrName>style.visibility</p:attrName>
                                        </p:attrNameLst>
                                      </p:cBhvr>
                                      <p:to>
                                        <p:strVal val="visible"/>
                                      </p:to>
                                    </p:set>
                                    <p:anim calcmode="lin" valueType="num">
                                      <p:cBhvr additive="base">
                                        <p:cTn id="27" dur="500" fill="hold"/>
                                        <p:tgtEl>
                                          <p:spTgt spid="30727">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27">
                                            <p:txEl>
                                              <p:pRg st="10" end="10"/>
                                            </p:txEl>
                                          </p:spTgt>
                                        </p:tgtEl>
                                        <p:attrNameLst>
                                          <p:attrName>style.visibility</p:attrName>
                                        </p:attrNameLst>
                                      </p:cBhvr>
                                      <p:to>
                                        <p:strVal val="visible"/>
                                      </p:to>
                                    </p:set>
                                    <p:anim calcmode="lin" valueType="num">
                                      <p:cBhvr additive="base">
                                        <p:cTn id="31" dur="500" fill="hold"/>
                                        <p:tgtEl>
                                          <p:spTgt spid="30727">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332706"/>
            <a:ext cx="8713788" cy="1008062"/>
          </a:xfrm>
        </p:spPr>
        <p:txBody>
          <a:bodyPr anchor="t"/>
          <a:lstStyle/>
          <a:p>
            <a:pPr algn="l" eaLnBrk="1" hangingPunct="1"/>
            <a:r>
              <a:rPr lang="en-US" sz="3600" b="1" dirty="0" smtClean="0">
                <a:solidFill>
                  <a:srgbClr val="0070C0"/>
                </a:solidFill>
              </a:rPr>
              <a:t>One example - Facing angry climate</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
        <p:nvSpPr>
          <p:cNvPr id="4" name="Rectangle 3"/>
          <p:cNvSpPr/>
          <p:nvPr/>
        </p:nvSpPr>
        <p:spPr>
          <a:xfrm>
            <a:off x="443892" y="1432421"/>
            <a:ext cx="8256215" cy="2031325"/>
          </a:xfrm>
          <a:prstGeom prst="rect">
            <a:avLst/>
          </a:prstGeom>
        </p:spPr>
        <p:txBody>
          <a:bodyPr wrap="square">
            <a:spAutoFit/>
          </a:bodyPr>
          <a:lstStyle/>
          <a:p>
            <a:r>
              <a:rPr lang="en-US" dirty="0">
                <a:latin typeface="+mn-lt"/>
              </a:rPr>
              <a:t>‘Humans have benefited greatly from a stable climate for the last 11,000 years</a:t>
            </a:r>
          </a:p>
          <a:p>
            <a:r>
              <a:rPr lang="en-US" dirty="0">
                <a:latin typeface="+mn-lt"/>
              </a:rPr>
              <a:t> – roughly 400 generations. Not anymore. We now face an angry climate.</a:t>
            </a:r>
          </a:p>
          <a:p>
            <a:r>
              <a:rPr lang="en-US" dirty="0">
                <a:latin typeface="+mn-lt"/>
              </a:rPr>
              <a:t> One that we have poked in the eye with our fossil fuel stick and awakened.</a:t>
            </a:r>
          </a:p>
          <a:p>
            <a:r>
              <a:rPr lang="en-US" dirty="0">
                <a:latin typeface="+mn-lt"/>
              </a:rPr>
              <a:t> Now we must deal with the consequences. We must set aside our differences</a:t>
            </a:r>
          </a:p>
          <a:p>
            <a:r>
              <a:rPr lang="en-US" dirty="0">
                <a:latin typeface="+mn-lt"/>
              </a:rPr>
              <a:t> and prepare for what we can no longer avoid. And that is massive disruption to</a:t>
            </a:r>
          </a:p>
          <a:p>
            <a:r>
              <a:rPr lang="en-US" dirty="0">
                <a:latin typeface="+mn-lt"/>
              </a:rPr>
              <a:t> our civilizations’.    (</a:t>
            </a:r>
            <a:r>
              <a:rPr lang="en-US" i="1" dirty="0">
                <a:latin typeface="+mn-lt"/>
              </a:rPr>
              <a:t>Prof. Paul Beckwith, University of Ottawa, 2013</a:t>
            </a:r>
            <a:r>
              <a:rPr lang="en-US" dirty="0">
                <a:latin typeface="+mn-lt"/>
              </a:rPr>
              <a:t>)</a:t>
            </a:r>
          </a:p>
          <a:p>
            <a:endParaRPr lang="en-US" dirty="0">
              <a:latin typeface="+mn-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23" y="4016011"/>
            <a:ext cx="3350099" cy="1957565"/>
          </a:xfrm>
          <a:prstGeom prst="rect">
            <a:avLst/>
          </a:prstGeom>
        </p:spPr>
      </p:pic>
      <p:sp>
        <p:nvSpPr>
          <p:cNvPr id="5" name="TextBox 4"/>
          <p:cNvSpPr txBox="1"/>
          <p:nvPr/>
        </p:nvSpPr>
        <p:spPr>
          <a:xfrm>
            <a:off x="35496" y="6309318"/>
            <a:ext cx="9363397" cy="446276"/>
          </a:xfrm>
          <a:prstGeom prst="rect">
            <a:avLst/>
          </a:prstGeom>
          <a:noFill/>
        </p:spPr>
        <p:txBody>
          <a:bodyPr wrap="none" rtlCol="0">
            <a:spAutoFit/>
          </a:bodyPr>
          <a:lstStyle/>
          <a:p>
            <a:r>
              <a:rPr lang="en-US" sz="2300" b="1" dirty="0" smtClean="0">
                <a:solidFill>
                  <a:srgbClr val="C00000"/>
                </a:solidFill>
                <a:latin typeface="+mj-lt"/>
              </a:rPr>
              <a:t>WHAT can we do better than the thousands of GOs and NGOs worldwide?  </a:t>
            </a:r>
            <a:endParaRPr lang="en-US" sz="2300" b="1" dirty="0">
              <a:solidFill>
                <a:srgbClr val="C00000"/>
              </a:solidFill>
              <a:latin typeface="+mj-lt"/>
            </a:endParaRPr>
          </a:p>
        </p:txBody>
      </p:sp>
      <p:sp>
        <p:nvSpPr>
          <p:cNvPr id="6" name="Rectangle 5"/>
          <p:cNvSpPr/>
          <p:nvPr/>
        </p:nvSpPr>
        <p:spPr>
          <a:xfrm>
            <a:off x="251520" y="3140968"/>
            <a:ext cx="9144000" cy="830997"/>
          </a:xfrm>
          <a:prstGeom prst="rect">
            <a:avLst/>
          </a:prstGeom>
        </p:spPr>
        <p:txBody>
          <a:bodyPr wrap="square">
            <a:spAutoFit/>
          </a:bodyPr>
          <a:lstStyle/>
          <a:p>
            <a:r>
              <a:rPr lang="en-US" sz="2300" b="1" dirty="0">
                <a:solidFill>
                  <a:srgbClr val="C00000"/>
                </a:solidFill>
                <a:latin typeface="+mn-lt"/>
              </a:rPr>
              <a:t>It is well past the time that politicians and governments need to act to address these </a:t>
            </a:r>
            <a:r>
              <a:rPr lang="en-US" sz="2300" b="1" dirty="0" smtClean="0">
                <a:solidFill>
                  <a:srgbClr val="C00000"/>
                </a:solidFill>
                <a:latin typeface="+mn-lt"/>
              </a:rPr>
              <a:t>issues….</a:t>
            </a:r>
            <a:endParaRPr lang="en-US" sz="2300" b="1" dirty="0">
              <a:solidFill>
                <a:srgbClr val="C00000"/>
              </a:solidFill>
              <a:latin typeface="+mn-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0" y="4050107"/>
            <a:ext cx="2857500" cy="19145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41" y="3936831"/>
            <a:ext cx="1854671" cy="209962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7944" y="4016011"/>
            <a:ext cx="2487203" cy="1989762"/>
          </a:xfrm>
          <a:prstGeom prst="rect">
            <a:avLst/>
          </a:prstGeom>
        </p:spPr>
      </p:pic>
    </p:spTree>
    <p:extLst>
      <p:ext uri="{BB962C8B-B14F-4D97-AF65-F5344CB8AC3E}">
        <p14:creationId xmlns:p14="http://schemas.microsoft.com/office/powerpoint/2010/main" val="156472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rPr>
              <a:t>Facing angry climate</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2" name="Rectangle 1"/>
          <p:cNvSpPr/>
          <p:nvPr/>
        </p:nvSpPr>
        <p:spPr>
          <a:xfrm>
            <a:off x="270107" y="1700213"/>
            <a:ext cx="8120869" cy="5601533"/>
          </a:xfrm>
          <a:prstGeom prst="rect">
            <a:avLst/>
          </a:prstGeom>
        </p:spPr>
        <p:txBody>
          <a:bodyPr wrap="square">
            <a:spAutoFit/>
          </a:bodyPr>
          <a:lstStyle/>
          <a:p>
            <a:pPr marL="342900" indent="-342900">
              <a:buAutoNum type="arabicPeriod"/>
            </a:pPr>
            <a:r>
              <a:rPr lang="en-US" b="1" dirty="0">
                <a:latin typeface="+mn-lt"/>
              </a:rPr>
              <a:t>Greenhouse gases </a:t>
            </a:r>
            <a:r>
              <a:rPr lang="en-US" dirty="0">
                <a:latin typeface="+mn-lt"/>
              </a:rPr>
              <a:t>that humans are putting into the atmosphere from burning fossil fuels are </a:t>
            </a:r>
            <a:r>
              <a:rPr lang="en-US" u="sng" dirty="0">
                <a:latin typeface="+mn-lt"/>
                <a:hlinkClick r:id="rId3"/>
              </a:rPr>
              <a:t>trapping</a:t>
            </a:r>
            <a:r>
              <a:rPr lang="en-US" dirty="0">
                <a:latin typeface="+mn-lt"/>
              </a:rPr>
              <a:t> extra heat in the earth system (distributed between the oceans (93%), the cryosphere (glaciers, ice sheets, sea ice for 3%), the earth surface (rocks, vegetation, etc. for 3%) and the atmosphere (only an amazingly low 1%). </a:t>
            </a:r>
          </a:p>
          <a:p>
            <a:pPr marL="342900" indent="-342900">
              <a:buAutoNum type="arabicPeriod"/>
            </a:pPr>
            <a:r>
              <a:rPr lang="en-US" b="1" dirty="0">
                <a:latin typeface="+mn-lt"/>
              </a:rPr>
              <a:t>Global temperatures have increased </a:t>
            </a:r>
            <a:r>
              <a:rPr lang="en-US" dirty="0">
                <a:latin typeface="+mn-lt"/>
              </a:rPr>
              <a:t>(on average) about 0.17 </a:t>
            </a:r>
            <a:r>
              <a:rPr lang="en-US" baseline="30000" dirty="0" err="1">
                <a:latin typeface="+mn-lt"/>
              </a:rPr>
              <a:t>o</a:t>
            </a:r>
            <a:r>
              <a:rPr lang="en-US" dirty="0" err="1">
                <a:latin typeface="+mn-lt"/>
              </a:rPr>
              <a:t>C</a:t>
            </a:r>
            <a:r>
              <a:rPr lang="en-US" dirty="0">
                <a:latin typeface="+mn-lt"/>
              </a:rPr>
              <a:t> per decade but the Arctic has increased &gt; 1 </a:t>
            </a:r>
            <a:r>
              <a:rPr lang="en-US" baseline="30000" dirty="0" err="1">
                <a:latin typeface="+mn-lt"/>
              </a:rPr>
              <a:t>o</a:t>
            </a:r>
            <a:r>
              <a:rPr lang="en-US" dirty="0" err="1">
                <a:latin typeface="+mn-lt"/>
              </a:rPr>
              <a:t>C</a:t>
            </a:r>
            <a:r>
              <a:rPr lang="en-US" dirty="0">
                <a:latin typeface="+mn-lt"/>
              </a:rPr>
              <a:t> per decade, or about 6x faster.</a:t>
            </a:r>
          </a:p>
          <a:p>
            <a:pPr marL="342900" indent="-342900">
              <a:buAutoNum type="arabicPeriod"/>
            </a:pPr>
            <a:r>
              <a:rPr lang="en-US" dirty="0">
                <a:latin typeface="+mn-lt"/>
              </a:rPr>
              <a:t>Equator-to-Arctic temperature difference is thus decreasing rapidly.</a:t>
            </a:r>
          </a:p>
          <a:p>
            <a:pPr marL="342900" indent="-342900">
              <a:buAutoNum type="arabicPeriod"/>
            </a:pPr>
            <a:r>
              <a:rPr lang="en-US" b="1" dirty="0">
                <a:latin typeface="+mn-lt"/>
              </a:rPr>
              <a:t>Less heat transfer occurs from equator to pole </a:t>
            </a:r>
            <a:r>
              <a:rPr lang="en-US" dirty="0">
                <a:latin typeface="+mn-lt"/>
              </a:rPr>
              <a:t>(via atmosphere, and thus jet streams become streakier and wavier and slower in west-to-east direction, and via ocean currents </a:t>
            </a:r>
            <a:endParaRPr lang="en-US" dirty="0" smtClean="0">
              <a:latin typeface="+mn-lt"/>
            </a:endParaRPr>
          </a:p>
          <a:p>
            <a:pPr marL="342900" indent="-342900">
              <a:buFontTx/>
              <a:buAutoNum type="arabicPeriod"/>
            </a:pPr>
            <a:r>
              <a:rPr lang="en-US" b="1" dirty="0">
                <a:latin typeface="+mn-lt"/>
              </a:rPr>
              <a:t>Storm</a:t>
            </a:r>
            <a:r>
              <a:rPr lang="en-US" dirty="0">
                <a:latin typeface="+mn-lt"/>
              </a:rPr>
              <a:t>s (guided by jet streams) are slower, sticking and, with more water     content, are dumping huge torrential rain quantities on cities and widespread regions at higher latitudes than is “normal</a:t>
            </a:r>
            <a:r>
              <a:rPr lang="en-US" dirty="0" smtClean="0">
                <a:latin typeface="+mn-lt"/>
              </a:rPr>
              <a:t>”.</a:t>
            </a:r>
          </a:p>
          <a:p>
            <a:pPr marL="342900" indent="-342900">
              <a:buFontTx/>
              <a:buAutoNum type="arabicPeriod"/>
            </a:pPr>
            <a:r>
              <a:rPr lang="en-US" dirty="0">
                <a:latin typeface="+mn-lt"/>
              </a:rPr>
              <a:t>A relatively rare meteorological event called an “</a:t>
            </a:r>
            <a:r>
              <a:rPr lang="en-US" b="1" dirty="0">
                <a:latin typeface="+mn-lt"/>
              </a:rPr>
              <a:t>atmospheric river</a:t>
            </a:r>
            <a:r>
              <a:rPr lang="en-US" dirty="0">
                <a:latin typeface="+mn-lt"/>
              </a:rPr>
              <a:t>” is now much more common, and injects huge quantities of water over several days to specific regions</a:t>
            </a:r>
          </a:p>
          <a:p>
            <a:r>
              <a:rPr lang="en-US" sz="1600" dirty="0" smtClean="0">
                <a:latin typeface="+mn-lt"/>
              </a:rPr>
              <a:t>      http</a:t>
            </a:r>
            <a:r>
              <a:rPr lang="en-US" sz="1600" dirty="0">
                <a:latin typeface="+mn-lt"/>
              </a:rPr>
              <a:t>://www.boomerwarrior.org/2013/10/we-now-face-an-angry-climate-paul-beckwith/</a:t>
            </a:r>
          </a:p>
          <a:p>
            <a:pPr marL="342900" indent="-342900">
              <a:buAutoNum type="arabicPeriod"/>
            </a:pPr>
            <a:endParaRPr lang="en-US" dirty="0" smtClean="0">
              <a:latin typeface="+mn-lt"/>
            </a:endParaRPr>
          </a:p>
          <a:p>
            <a:endParaRPr lang="en-US" dirty="0">
              <a:latin typeface="+mn-lt"/>
            </a:endParaRPr>
          </a:p>
        </p:txBody>
      </p:sp>
    </p:spTree>
    <p:extLst>
      <p:ext uri="{BB962C8B-B14F-4D97-AF65-F5344CB8AC3E}">
        <p14:creationId xmlns:p14="http://schemas.microsoft.com/office/powerpoint/2010/main" val="1376972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rPr>
              <a:t>Facing angry climate</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95288" y="1176660"/>
            <a:ext cx="4529796" cy="27164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1855163"/>
            <a:ext cx="3240360" cy="4216623"/>
          </a:xfrm>
          <a:prstGeom prst="rect">
            <a:avLst/>
          </a:prstGeom>
        </p:spPr>
      </p:pic>
      <p:pic>
        <p:nvPicPr>
          <p:cNvPr id="6" name="Picture 5"/>
          <p:cNvPicPr>
            <a:picLocks noChangeAspect="1"/>
          </p:cNvPicPr>
          <p:nvPr/>
        </p:nvPicPr>
        <p:blipFill>
          <a:blip r:embed="rId6"/>
          <a:stretch>
            <a:fillRect/>
          </a:stretch>
        </p:blipFill>
        <p:spPr>
          <a:xfrm>
            <a:off x="395288" y="4017215"/>
            <a:ext cx="4819650" cy="2733675"/>
          </a:xfrm>
          <a:prstGeom prst="rect">
            <a:avLst/>
          </a:prstGeom>
        </p:spPr>
      </p:pic>
    </p:spTree>
    <p:extLst>
      <p:ext uri="{BB962C8B-B14F-4D97-AF65-F5344CB8AC3E}">
        <p14:creationId xmlns:p14="http://schemas.microsoft.com/office/powerpoint/2010/main" val="40328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rPr>
              <a:t>Facing angry climate</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10" name="Picture 9"/>
          <p:cNvPicPr>
            <a:picLocks noChangeAspect="1"/>
          </p:cNvPicPr>
          <p:nvPr/>
        </p:nvPicPr>
        <p:blipFill>
          <a:blip r:embed="rId4"/>
          <a:stretch>
            <a:fillRect/>
          </a:stretch>
        </p:blipFill>
        <p:spPr>
          <a:xfrm>
            <a:off x="463279" y="1700213"/>
            <a:ext cx="8217441" cy="4927037"/>
          </a:xfrm>
          <a:prstGeom prst="rect">
            <a:avLst/>
          </a:prstGeom>
        </p:spPr>
      </p:pic>
    </p:spTree>
    <p:extLst>
      <p:ext uri="{BB962C8B-B14F-4D97-AF65-F5344CB8AC3E}">
        <p14:creationId xmlns:p14="http://schemas.microsoft.com/office/powerpoint/2010/main" val="4145534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rPr>
              <a:t>Facing angry climate</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26" y="1318590"/>
            <a:ext cx="2182309" cy="148397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5280" y="2060575"/>
            <a:ext cx="3991282" cy="207546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500" y="3140968"/>
            <a:ext cx="3661537" cy="2574086"/>
          </a:xfrm>
          <a:prstGeom prst="rect">
            <a:avLst/>
          </a:prstGeom>
        </p:spPr>
      </p:pic>
      <p:sp>
        <p:nvSpPr>
          <p:cNvPr id="2" name="Rectangle 1"/>
          <p:cNvSpPr/>
          <p:nvPr/>
        </p:nvSpPr>
        <p:spPr>
          <a:xfrm>
            <a:off x="4437320" y="4653136"/>
            <a:ext cx="4572000" cy="1200329"/>
          </a:xfrm>
          <a:prstGeom prst="rect">
            <a:avLst/>
          </a:prstGeom>
        </p:spPr>
        <p:txBody>
          <a:bodyPr>
            <a:spAutoFit/>
          </a:bodyPr>
          <a:lstStyle/>
          <a:p>
            <a:r>
              <a:rPr lang="en-US" b="1" dirty="0"/>
              <a:t>Angry Birds and Earth Day Network Announce New In-Game Experience to Fight Climate Change for 45th Anniversary of Earth Day </a:t>
            </a:r>
            <a:endParaRPr lang="en-US" dirty="0"/>
          </a:p>
        </p:txBody>
      </p:sp>
    </p:spTree>
    <p:extLst>
      <p:ext uri="{BB962C8B-B14F-4D97-AF65-F5344CB8AC3E}">
        <p14:creationId xmlns:p14="http://schemas.microsoft.com/office/powerpoint/2010/main" val="2768612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404664"/>
            <a:ext cx="8713788" cy="1008062"/>
          </a:xfrm>
        </p:spPr>
        <p:txBody>
          <a:bodyPr anchor="t"/>
          <a:lstStyle/>
          <a:p>
            <a:pPr algn="l" eaLnBrk="1" hangingPunct="1"/>
            <a:r>
              <a:rPr lang="en-US" sz="3600" b="1" dirty="0" smtClean="0">
                <a:solidFill>
                  <a:srgbClr val="0070C0"/>
                </a:solidFill>
                <a:latin typeface="Arial" charset="0"/>
              </a:rPr>
              <a:t>Conclusions</a:t>
            </a:r>
            <a:endParaRPr lang="en-US" sz="36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6" name="TextBox 5"/>
          <p:cNvSpPr txBox="1"/>
          <p:nvPr/>
        </p:nvSpPr>
        <p:spPr>
          <a:xfrm>
            <a:off x="276225" y="1700213"/>
            <a:ext cx="466794" cy="400110"/>
          </a:xfrm>
          <a:prstGeom prst="rect">
            <a:avLst/>
          </a:prstGeom>
          <a:noFill/>
        </p:spPr>
        <p:txBody>
          <a:bodyPr wrap="none" rtlCol="0">
            <a:spAutoFit/>
          </a:bodyPr>
          <a:lstStyle/>
          <a:p>
            <a:r>
              <a:rPr lang="en-US" sz="2000" dirty="0" smtClean="0"/>
              <a:t>    </a:t>
            </a:r>
            <a:endParaRPr lang="en-US" sz="2000" dirty="0" smtClean="0">
              <a:latin typeface="+mn-lt"/>
            </a:endParaRPr>
          </a:p>
        </p:txBody>
      </p:sp>
      <p:sp>
        <p:nvSpPr>
          <p:cNvPr id="10" name="Content Placeholder 4"/>
          <p:cNvSpPr>
            <a:spLocks noGrp="1"/>
          </p:cNvSpPr>
          <p:nvPr>
            <p:ph idx="1"/>
          </p:nvPr>
        </p:nvSpPr>
        <p:spPr>
          <a:xfrm>
            <a:off x="251520" y="1556792"/>
            <a:ext cx="8579296" cy="4525963"/>
          </a:xfrm>
        </p:spPr>
        <p:txBody>
          <a:bodyPr/>
          <a:lstStyle/>
          <a:p>
            <a:r>
              <a:rPr lang="en-US" sz="2400" b="1" i="1" dirty="0" smtClean="0"/>
              <a:t>Physics has been for centuries one of the important drivers of our society,  with constant progress in knowledge, discoveries, innovation and technology . </a:t>
            </a:r>
            <a:endParaRPr lang="en-US" sz="2400" b="1" i="1" dirty="0" smtClean="0"/>
          </a:p>
          <a:p>
            <a:r>
              <a:rPr lang="en-US" sz="2400" b="1" i="1" dirty="0" smtClean="0"/>
              <a:t>The </a:t>
            </a:r>
            <a:r>
              <a:rPr lang="en-US" sz="2400" b="1" i="1" dirty="0" smtClean="0"/>
              <a:t>impact of physics on our economy is </a:t>
            </a:r>
            <a:r>
              <a:rPr lang="en-US" sz="2400" b="1" i="1" dirty="0" smtClean="0"/>
              <a:t>enormous</a:t>
            </a:r>
          </a:p>
          <a:p>
            <a:r>
              <a:rPr lang="en-US" sz="2400" b="1" i="1" dirty="0" smtClean="0"/>
              <a:t>Advising on Sciences needs good communication skills, open interlocutors between scientists and politicians</a:t>
            </a:r>
            <a:endParaRPr lang="en-US" sz="2400" b="1" i="1" dirty="0" smtClean="0"/>
          </a:p>
          <a:p>
            <a:r>
              <a:rPr lang="en-US" sz="2400" b="1" i="1" dirty="0" smtClean="0"/>
              <a:t>But </a:t>
            </a:r>
            <a:r>
              <a:rPr lang="en-US" sz="2400" b="1" i="1" dirty="0" smtClean="0"/>
              <a:t>EPS is </a:t>
            </a:r>
            <a:r>
              <a:rPr lang="en-US" sz="2400" b="1" i="1" dirty="0" smtClean="0"/>
              <a:t>not alone in the EU landscape and therefore </a:t>
            </a:r>
            <a:r>
              <a:rPr lang="en-US" sz="2400" b="1" i="1" dirty="0" smtClean="0"/>
              <a:t>needs a strong involvement of its Divisions, Groups and Committees in </a:t>
            </a:r>
            <a:r>
              <a:rPr lang="en-US" sz="2400" b="1" i="1" dirty="0" smtClean="0"/>
              <a:t>providing scientific evidences and statements for the EU organizations in Brussels and national governments.</a:t>
            </a:r>
            <a:endParaRPr lang="en-US" sz="2400" b="1" i="1" dirty="0" smtClean="0"/>
          </a:p>
        </p:txBody>
      </p:sp>
    </p:spTree>
    <p:extLst>
      <p:ext uri="{BB962C8B-B14F-4D97-AF65-F5344CB8AC3E}">
        <p14:creationId xmlns:p14="http://schemas.microsoft.com/office/powerpoint/2010/main" val="2191222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55650" y="1268413"/>
            <a:ext cx="7632700" cy="0"/>
          </a:xfrm>
          <a:prstGeom prst="line">
            <a:avLst/>
          </a:prstGeom>
          <a:ln/>
        </p:spPr>
        <p:style>
          <a:lnRef idx="3">
            <a:schemeClr val="accent4"/>
          </a:lnRef>
          <a:fillRef idx="0">
            <a:schemeClr val="accent4"/>
          </a:fillRef>
          <a:effectRef idx="2">
            <a:schemeClr val="accent4"/>
          </a:effectRef>
          <a:fontRef idx="minor">
            <a:schemeClr val="tx1"/>
          </a:fontRef>
        </p:style>
      </p:cxnSp>
      <p:sp>
        <p:nvSpPr>
          <p:cNvPr id="55300" name="TextBox 3"/>
          <p:cNvSpPr txBox="1">
            <a:spLocks noChangeArrowheads="1"/>
          </p:cNvSpPr>
          <p:nvPr/>
        </p:nvSpPr>
        <p:spPr bwMode="auto">
          <a:xfrm>
            <a:off x="1403648" y="2708920"/>
            <a:ext cx="5904656" cy="1692771"/>
          </a:xfrm>
          <a:prstGeom prst="rect">
            <a:avLst/>
          </a:prstGeom>
          <a:noFill/>
          <a:ln w="9525">
            <a:noFill/>
            <a:miter lim="800000"/>
            <a:headEnd/>
            <a:tailEnd/>
          </a:ln>
        </p:spPr>
        <p:txBody>
          <a:bodyPr wrap="square">
            <a:spAutoFit/>
          </a:bodyPr>
          <a:lstStyle/>
          <a:p>
            <a:r>
              <a:rPr lang="en-US" sz="4400" b="1" dirty="0" smtClean="0">
                <a:solidFill>
                  <a:srgbClr val="0000FF"/>
                </a:solidFill>
                <a:latin typeface="+mn-lt"/>
              </a:rPr>
              <a:t>  Questions &amp; Discussion</a:t>
            </a:r>
          </a:p>
          <a:p>
            <a:endParaRPr lang="en-US" sz="2000" dirty="0"/>
          </a:p>
          <a:p>
            <a:endParaRPr lang="en-US" sz="2000" dirty="0"/>
          </a:p>
          <a:p>
            <a:endParaRPr lang="en-US" sz="2000" dirty="0"/>
          </a:p>
        </p:txBody>
      </p:sp>
      <p:pic>
        <p:nvPicPr>
          <p:cNvPr id="5"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288" y="1254125"/>
            <a:ext cx="9144000" cy="6062663"/>
          </a:xfrm>
          <a:prstGeom prst="rect">
            <a:avLst/>
          </a:prstGeom>
          <a:noFill/>
          <a:ln w="9525">
            <a:noFill/>
            <a:miter lim="800000"/>
            <a:headEnd/>
            <a:tailEnd/>
          </a:ln>
          <a:effectLst/>
        </p:spPr>
        <p:txBody>
          <a:bodyPr anchor="ctr">
            <a:spAutoFit/>
          </a:bodyPr>
          <a:lstStyle/>
          <a:p>
            <a:pPr eaLnBrk="0" hangingPunct="0">
              <a:defRPr/>
            </a:pPr>
            <a:r>
              <a:rPr lang="en-US" sz="2800" b="1" i="1" dirty="0">
                <a:solidFill>
                  <a:srgbClr val="0000FF"/>
                </a:solidFill>
                <a:latin typeface="+mn-lt"/>
                <a:cs typeface="+mn-cs"/>
              </a:rPr>
              <a:t>Political Strategies</a:t>
            </a:r>
          </a:p>
          <a:p>
            <a:pPr marL="72000" eaLnBrk="0" hangingPunct="0">
              <a:defRPr/>
            </a:pPr>
            <a:endParaRPr lang="en-US" sz="1400" b="1" i="1" dirty="0">
              <a:solidFill>
                <a:srgbClr val="0000FF"/>
              </a:solidFill>
              <a:latin typeface="+mn-lt"/>
              <a:cs typeface="+mn-cs"/>
            </a:endParaRPr>
          </a:p>
          <a:p>
            <a:pPr marL="265113" indent="-265113" eaLnBrk="0" hangingPunct="0">
              <a:buFontTx/>
              <a:buChar char="•"/>
              <a:defRPr/>
            </a:pPr>
            <a:r>
              <a:rPr lang="en-US" sz="2400" b="1" i="1" dirty="0">
                <a:latin typeface="+mn-lt"/>
                <a:cs typeface="+mn-cs"/>
              </a:rPr>
              <a:t>Contribute to and promote the advancement of physics in all      issues related to research, science policy, education , public </a:t>
            </a:r>
          </a:p>
          <a:p>
            <a:pPr marL="265113" indent="-265113" eaLnBrk="0" hangingPunct="0">
              <a:defRPr/>
            </a:pPr>
            <a:r>
              <a:rPr lang="en-US" sz="2400" b="1" i="1" dirty="0">
                <a:latin typeface="+mn-lt"/>
                <a:cs typeface="+mn-cs"/>
              </a:rPr>
              <a:t>    outreach, and to a sustainable environment (Energy, Climate)</a:t>
            </a:r>
            <a:r>
              <a:rPr lang="en-US" sz="2400" b="1" i="1" dirty="0">
                <a:latin typeface="Calibri" pitchFamily="34" charset="0"/>
                <a:ea typeface="Calibri" pitchFamily="34" charset="0"/>
                <a:cs typeface="Times New Roman" pitchFamily="18" charset="0"/>
              </a:rPr>
              <a:t> </a:t>
            </a:r>
          </a:p>
          <a:p>
            <a:pPr eaLnBrk="0" hangingPunct="0">
              <a:buFontTx/>
              <a:buChar char="•"/>
              <a:defRPr/>
            </a:pPr>
            <a:r>
              <a:rPr lang="en-US" sz="2400" b="1" i="1" dirty="0">
                <a:latin typeface="+mn-lt"/>
                <a:cs typeface="+mn-cs"/>
              </a:rPr>
              <a:t>  Focus on EPS Strategy Plan 2010+ and upgrades until 2016</a:t>
            </a:r>
          </a:p>
          <a:p>
            <a:pPr marL="265113" indent="-265113" eaLnBrk="0" hangingPunct="0">
              <a:buFontTx/>
              <a:buChar char="•"/>
              <a:defRPr/>
            </a:pPr>
            <a:r>
              <a:rPr lang="en-US" sz="2400" b="1" i="1" dirty="0">
                <a:latin typeface="Calibri" pitchFamily="34" charset="0"/>
                <a:cs typeface="Times New Roman" pitchFamily="18" charset="0"/>
              </a:rPr>
              <a:t>Enhance EPS </a:t>
            </a:r>
            <a:r>
              <a:rPr lang="en-US" sz="2400" b="1" i="1" dirty="0">
                <a:latin typeface="+mn-lt"/>
                <a:cs typeface="+mn-cs"/>
              </a:rPr>
              <a:t>visibility to European policy makers with presence in  Brussels (office of political affairs, communication) </a:t>
            </a:r>
            <a:endParaRPr lang="en-US" sz="2400" b="1" i="1" dirty="0">
              <a:latin typeface="Calibri" pitchFamily="34" charset="0"/>
              <a:cs typeface="Times New Roman" pitchFamily="18" charset="0"/>
            </a:endParaRPr>
          </a:p>
          <a:p>
            <a:pPr eaLnBrk="0" hangingPunct="0">
              <a:buFontTx/>
              <a:buChar char="•"/>
              <a:defRPr/>
            </a:pPr>
            <a:r>
              <a:rPr lang="en-US" sz="2400" b="1" i="1" dirty="0">
                <a:latin typeface="Calibri" pitchFamily="34" charset="0"/>
                <a:cs typeface="Times New Roman" pitchFamily="18" charset="0"/>
              </a:rPr>
              <a:t>  Strengthen the role of EPS as a Federation of MSs and AMs</a:t>
            </a:r>
          </a:p>
          <a:p>
            <a:pPr marL="265113" indent="-265113" eaLnBrk="0" hangingPunct="0">
              <a:buFontTx/>
              <a:buChar char="•"/>
              <a:defRPr/>
            </a:pPr>
            <a:r>
              <a:rPr lang="en-US" sz="2400" b="1" i="1" dirty="0">
                <a:latin typeface="+mn-lt"/>
                <a:cs typeface="+mn-cs"/>
              </a:rPr>
              <a:t>Assess the importance of physics and ‘industrial physicists’ in the  technological and  economical development of our world</a:t>
            </a:r>
          </a:p>
          <a:p>
            <a:pPr eaLnBrk="0" hangingPunct="0">
              <a:buFontTx/>
              <a:buChar char="•"/>
              <a:defRPr/>
            </a:pPr>
            <a:r>
              <a:rPr lang="en-US" sz="2400" b="1" i="1" dirty="0">
                <a:latin typeface="+mn-lt"/>
                <a:cs typeface="+mn-cs"/>
              </a:rPr>
              <a:t>  Develop cooperation &amp; collaboration in and outside Europe</a:t>
            </a:r>
          </a:p>
          <a:p>
            <a:pPr eaLnBrk="0" hangingPunct="0">
              <a:buFontTx/>
              <a:buChar char="•"/>
              <a:defRPr/>
            </a:pPr>
            <a:r>
              <a:rPr lang="en-US" sz="2400" b="1" i="1" dirty="0">
                <a:latin typeface="+mn-lt"/>
                <a:cs typeface="+mn-cs"/>
              </a:rPr>
              <a:t>  Use Int’l Year of Light 2015 and other similar initiatives to </a:t>
            </a:r>
          </a:p>
          <a:p>
            <a:pPr eaLnBrk="0" hangingPunct="0">
              <a:defRPr/>
            </a:pPr>
            <a:r>
              <a:rPr lang="en-US" sz="2400" b="1" i="1" dirty="0">
                <a:latin typeface="+mn-lt"/>
                <a:cs typeface="+mn-cs"/>
              </a:rPr>
              <a:t>    promote education, career development and gender equality</a:t>
            </a:r>
          </a:p>
          <a:p>
            <a:pPr eaLnBrk="0" hangingPunct="0">
              <a:defRPr/>
            </a:pPr>
            <a:r>
              <a:rPr lang="en-US" sz="2400" b="1" i="1" dirty="0">
                <a:latin typeface="Arial" pitchFamily="34" charset="0"/>
                <a:cs typeface="Arial" pitchFamily="34" charset="0"/>
              </a:rPr>
              <a:t> </a:t>
            </a:r>
          </a:p>
          <a:p>
            <a:pPr eaLnBrk="0" hangingPunct="0">
              <a:defRPr/>
            </a:pPr>
            <a:endParaRPr lang="en-US" sz="2400" b="1" i="1" dirty="0">
              <a:latin typeface="Arial" pitchFamily="34" charset="0"/>
              <a:cs typeface="Arial" pitchFamily="34" charset="0"/>
            </a:endParaRPr>
          </a:p>
        </p:txBody>
      </p:sp>
      <p:sp>
        <p:nvSpPr>
          <p:cNvPr id="4"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400" b="1" dirty="0">
                <a:solidFill>
                  <a:srgbClr val="0000FF"/>
                </a:solidFill>
                <a:latin typeface="+mj-lt"/>
                <a:ea typeface="+mj-ea"/>
                <a:cs typeface="+mj-cs"/>
              </a:rPr>
              <a:t>Mission for EPS</a:t>
            </a:r>
          </a:p>
        </p:txBody>
      </p:sp>
      <p:cxnSp>
        <p:nvCxnSpPr>
          <p:cNvPr id="5" name="Straight Connector 4"/>
          <p:cNvCxnSpPr/>
          <p:nvPr/>
        </p:nvCxnSpPr>
        <p:spPr>
          <a:xfrm>
            <a:off x="755650" y="12684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49157"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blinds(horizontal)">
                                      <p:cBhvr>
                                        <p:cTn id="7" dur="500"/>
                                        <p:tgtEl>
                                          <p:spTgt spid="102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5">
                                            <p:txEl>
                                              <p:pRg st="3" end="3"/>
                                            </p:txEl>
                                          </p:spTgt>
                                        </p:tgtEl>
                                        <p:attrNameLst>
                                          <p:attrName>style.visibility</p:attrName>
                                        </p:attrNameLst>
                                      </p:cBhvr>
                                      <p:to>
                                        <p:strVal val="visible"/>
                                      </p:to>
                                    </p:set>
                                    <p:animEffect transition="in" filter="blinds(horizontal)">
                                      <p:cBhvr>
                                        <p:cTn id="10" dur="500"/>
                                        <p:tgtEl>
                                          <p:spTgt spid="102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5">
                                            <p:txEl>
                                              <p:pRg st="4" end="4"/>
                                            </p:txEl>
                                          </p:spTgt>
                                        </p:tgtEl>
                                        <p:attrNameLst>
                                          <p:attrName>style.visibility</p:attrName>
                                        </p:attrNameLst>
                                      </p:cBhvr>
                                      <p:to>
                                        <p:strVal val="visible"/>
                                      </p:to>
                                    </p:set>
                                    <p:animEffect transition="in" filter="blinds(horizontal)">
                                      <p:cBhvr>
                                        <p:cTn id="15" dur="500"/>
                                        <p:tgtEl>
                                          <p:spTgt spid="102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5">
                                            <p:txEl>
                                              <p:pRg st="5" end="5"/>
                                            </p:txEl>
                                          </p:spTgt>
                                        </p:tgtEl>
                                        <p:attrNameLst>
                                          <p:attrName>style.visibility</p:attrName>
                                        </p:attrNameLst>
                                      </p:cBhvr>
                                      <p:to>
                                        <p:strVal val="visible"/>
                                      </p:to>
                                    </p:set>
                                    <p:animEffect transition="in" filter="blinds(horizontal)">
                                      <p:cBhvr>
                                        <p:cTn id="20" dur="500"/>
                                        <p:tgtEl>
                                          <p:spTgt spid="102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5">
                                            <p:txEl>
                                              <p:pRg st="6" end="6"/>
                                            </p:txEl>
                                          </p:spTgt>
                                        </p:tgtEl>
                                        <p:attrNameLst>
                                          <p:attrName>style.visibility</p:attrName>
                                        </p:attrNameLst>
                                      </p:cBhvr>
                                      <p:to>
                                        <p:strVal val="visible"/>
                                      </p:to>
                                    </p:set>
                                    <p:animEffect transition="in" filter="blinds(horizontal)">
                                      <p:cBhvr>
                                        <p:cTn id="25" dur="500"/>
                                        <p:tgtEl>
                                          <p:spTgt spid="102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5">
                                            <p:txEl>
                                              <p:pRg st="7" end="7"/>
                                            </p:txEl>
                                          </p:spTgt>
                                        </p:tgtEl>
                                        <p:attrNameLst>
                                          <p:attrName>style.visibility</p:attrName>
                                        </p:attrNameLst>
                                      </p:cBhvr>
                                      <p:to>
                                        <p:strVal val="visible"/>
                                      </p:to>
                                    </p:set>
                                    <p:animEffect transition="in" filter="blinds(horizontal)">
                                      <p:cBhvr>
                                        <p:cTn id="30" dur="500"/>
                                        <p:tgtEl>
                                          <p:spTgt spid="102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25">
                                            <p:txEl>
                                              <p:pRg st="8" end="8"/>
                                            </p:txEl>
                                          </p:spTgt>
                                        </p:tgtEl>
                                        <p:attrNameLst>
                                          <p:attrName>style.visibility</p:attrName>
                                        </p:attrNameLst>
                                      </p:cBhvr>
                                      <p:to>
                                        <p:strVal val="visible"/>
                                      </p:to>
                                    </p:set>
                                    <p:animEffect transition="in" filter="blinds(horizontal)">
                                      <p:cBhvr>
                                        <p:cTn id="35" dur="500"/>
                                        <p:tgtEl>
                                          <p:spTgt spid="102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25">
                                            <p:txEl>
                                              <p:pRg st="9" end="9"/>
                                            </p:txEl>
                                          </p:spTgt>
                                        </p:tgtEl>
                                        <p:attrNameLst>
                                          <p:attrName>style.visibility</p:attrName>
                                        </p:attrNameLst>
                                      </p:cBhvr>
                                      <p:to>
                                        <p:strVal val="visible"/>
                                      </p:to>
                                    </p:set>
                                    <p:animEffect transition="in" filter="blinds(horizontal)">
                                      <p:cBhvr>
                                        <p:cTn id="40" dur="500"/>
                                        <p:tgtEl>
                                          <p:spTgt spid="1025">
                                            <p:txEl>
                                              <p:pRg st="9" end="9"/>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1025">
                                            <p:txEl>
                                              <p:pRg st="10" end="10"/>
                                            </p:txEl>
                                          </p:spTgt>
                                        </p:tgtEl>
                                        <p:attrNameLst>
                                          <p:attrName>style.visibility</p:attrName>
                                        </p:attrNameLst>
                                      </p:cBhvr>
                                      <p:to>
                                        <p:strVal val="visible"/>
                                      </p:to>
                                    </p:set>
                                    <p:animEffect transition="in" filter="blinds(horizontal)">
                                      <p:cBhvr>
                                        <p:cTn id="43" dur="500"/>
                                        <p:tgtEl>
                                          <p:spTgt spid="10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0825" y="1438547"/>
            <a:ext cx="9144000" cy="5230813"/>
          </a:xfrm>
          <a:prstGeom prst="rect">
            <a:avLst/>
          </a:prstGeom>
          <a:noFill/>
          <a:ln w="9525">
            <a:noFill/>
            <a:miter lim="800000"/>
            <a:headEnd/>
            <a:tailEnd/>
          </a:ln>
          <a:effectLst/>
        </p:spPr>
        <p:txBody>
          <a:bodyPr anchor="ctr">
            <a:spAutoFit/>
          </a:bodyPr>
          <a:lstStyle/>
          <a:p>
            <a:pPr eaLnBrk="0" hangingPunct="0">
              <a:defRPr/>
            </a:pPr>
            <a:r>
              <a:rPr lang="en-US" sz="2800" b="1" i="1" dirty="0">
                <a:solidFill>
                  <a:srgbClr val="0000FF"/>
                </a:solidFill>
                <a:latin typeface="+mn-lt"/>
                <a:cs typeface="+mn-cs"/>
              </a:rPr>
              <a:t>Operational Strategies</a:t>
            </a:r>
          </a:p>
          <a:p>
            <a:pPr eaLnBrk="0" hangingPunct="0">
              <a:defRPr/>
            </a:pPr>
            <a:endParaRPr lang="en-US" i="1" dirty="0">
              <a:latin typeface="+mn-lt"/>
              <a:cs typeface="+mn-cs"/>
            </a:endParaRPr>
          </a:p>
          <a:p>
            <a:pPr marL="274638" indent="-274638" eaLnBrk="0" hangingPunct="0">
              <a:buFontTx/>
              <a:buChar char="•"/>
              <a:defRPr/>
            </a:pPr>
            <a:r>
              <a:rPr lang="en-US" sz="2400" i="1" dirty="0">
                <a:latin typeface="+mn-lt"/>
                <a:cs typeface="+mn-cs"/>
              </a:rPr>
              <a:t> </a:t>
            </a:r>
            <a:r>
              <a:rPr lang="en-US" sz="2400" b="1" i="1" dirty="0">
                <a:latin typeface="+mn-lt"/>
                <a:cs typeface="+mn-cs"/>
              </a:rPr>
              <a:t>Increase membership of IMs and AMs (create industry pool)                         and benefits offered by EPS</a:t>
            </a:r>
          </a:p>
          <a:p>
            <a:pPr eaLnBrk="0" hangingPunct="0">
              <a:buFontTx/>
              <a:buChar char="•"/>
              <a:defRPr/>
            </a:pPr>
            <a:r>
              <a:rPr lang="de-CH" sz="2400" b="1" i="1" dirty="0">
                <a:latin typeface="+mn-lt"/>
                <a:cs typeface="+mn-cs"/>
              </a:rPr>
              <a:t>  </a:t>
            </a:r>
            <a:r>
              <a:rPr lang="en-US" sz="2400" b="1" i="1" dirty="0">
                <a:latin typeface="+mn-lt"/>
                <a:cs typeface="+mn-cs"/>
              </a:rPr>
              <a:t>Keep balanced relationship to all National Societies (big &amp; small)</a:t>
            </a:r>
          </a:p>
          <a:p>
            <a:pPr eaLnBrk="0" hangingPunct="0">
              <a:buFontTx/>
              <a:buChar char="•"/>
              <a:defRPr/>
            </a:pPr>
            <a:r>
              <a:rPr lang="en-US" sz="2400" b="1" i="1" dirty="0">
                <a:latin typeface="+mn-lt"/>
                <a:cs typeface="+mn-cs"/>
              </a:rPr>
              <a:t>  </a:t>
            </a:r>
            <a:r>
              <a:rPr lang="de-CH" sz="2400" b="1" i="1" dirty="0" err="1">
                <a:latin typeface="+mn-lt"/>
                <a:cs typeface="+mn-cs"/>
              </a:rPr>
              <a:t>Strengthen</a:t>
            </a:r>
            <a:r>
              <a:rPr lang="de-CH" sz="2400" b="1" i="1" dirty="0">
                <a:latin typeface="+mn-lt"/>
                <a:cs typeface="+mn-cs"/>
              </a:rPr>
              <a:t> </a:t>
            </a:r>
            <a:r>
              <a:rPr lang="de-CH" sz="2400" b="1" i="1" dirty="0" err="1">
                <a:latin typeface="+mn-lt"/>
                <a:cs typeface="+mn-cs"/>
              </a:rPr>
              <a:t>communication</a:t>
            </a:r>
            <a:r>
              <a:rPr lang="de-CH" sz="2400" b="1" i="1" dirty="0">
                <a:latin typeface="+mn-lt"/>
                <a:cs typeface="+mn-cs"/>
              </a:rPr>
              <a:t> </a:t>
            </a:r>
            <a:r>
              <a:rPr lang="de-CH" sz="2400" b="1" i="1" dirty="0" err="1">
                <a:latin typeface="+mn-lt"/>
                <a:cs typeface="+mn-cs"/>
              </a:rPr>
              <a:t>among</a:t>
            </a:r>
            <a:r>
              <a:rPr lang="de-CH" sz="2400" b="1" i="1" dirty="0">
                <a:latin typeface="+mn-lt"/>
                <a:cs typeface="+mn-cs"/>
              </a:rPr>
              <a:t> </a:t>
            </a:r>
            <a:r>
              <a:rPr lang="de-CH" sz="2400" b="1" i="1" dirty="0" err="1">
                <a:latin typeface="+mn-lt"/>
                <a:cs typeface="+mn-cs"/>
              </a:rPr>
              <a:t>Divisions</a:t>
            </a:r>
            <a:r>
              <a:rPr lang="de-CH" sz="2400" b="1" i="1" dirty="0">
                <a:latin typeface="+mn-lt"/>
                <a:cs typeface="+mn-cs"/>
              </a:rPr>
              <a:t>, </a:t>
            </a:r>
            <a:r>
              <a:rPr lang="de-CH" sz="2400" b="1" i="1" dirty="0" err="1">
                <a:latin typeface="+mn-lt"/>
                <a:cs typeface="+mn-cs"/>
              </a:rPr>
              <a:t>Groups</a:t>
            </a:r>
            <a:r>
              <a:rPr lang="de-CH" sz="2400" b="1" i="1" dirty="0">
                <a:latin typeface="+mn-lt"/>
                <a:cs typeface="+mn-cs"/>
              </a:rPr>
              <a:t> and </a:t>
            </a:r>
            <a:r>
              <a:rPr lang="de-CH" sz="2400" b="1" i="1" dirty="0" err="1">
                <a:latin typeface="+mn-lt"/>
                <a:cs typeface="+mn-cs"/>
              </a:rPr>
              <a:t>IMs</a:t>
            </a:r>
            <a:endParaRPr lang="en-US" sz="2400" b="1" i="1" dirty="0">
              <a:latin typeface="+mn-lt"/>
              <a:cs typeface="+mn-cs"/>
            </a:endParaRPr>
          </a:p>
          <a:p>
            <a:pPr eaLnBrk="0" hangingPunct="0">
              <a:buFontTx/>
              <a:buChar char="•"/>
              <a:defRPr/>
            </a:pPr>
            <a:r>
              <a:rPr lang="en-US" sz="2400" b="1" i="1" dirty="0">
                <a:latin typeface="+mn-lt"/>
                <a:cs typeface="+mn-cs"/>
              </a:rPr>
              <a:t>  Support publication activities (EPN, e-EPS, EPL, EJP)</a:t>
            </a:r>
          </a:p>
          <a:p>
            <a:pPr eaLnBrk="0" hangingPunct="0">
              <a:buFontTx/>
              <a:buChar char="•"/>
              <a:defRPr/>
            </a:pPr>
            <a:r>
              <a:rPr lang="en-US" sz="2400" b="1" i="1" dirty="0">
                <a:latin typeface="+mn-lt"/>
                <a:cs typeface="+mn-cs"/>
              </a:rPr>
              <a:t>  Support conference activities </a:t>
            </a:r>
          </a:p>
          <a:p>
            <a:pPr marL="265113" indent="-265113" eaLnBrk="0" hangingPunct="0">
              <a:buFontTx/>
              <a:buChar char="•"/>
              <a:defRPr/>
            </a:pPr>
            <a:r>
              <a:rPr lang="en-US" sz="2400" b="1" i="1" dirty="0">
                <a:latin typeface="+mn-lt"/>
                <a:cs typeface="+mn-cs"/>
              </a:rPr>
              <a:t>Target young generations of students with modern communication means, involving EPS Young Minds</a:t>
            </a:r>
          </a:p>
          <a:p>
            <a:pPr marL="265113" indent="-265113" eaLnBrk="0" hangingPunct="0">
              <a:buFontTx/>
              <a:buChar char="•"/>
              <a:defRPr/>
            </a:pPr>
            <a:r>
              <a:rPr lang="de-CH" sz="2400" b="1" i="1" dirty="0" err="1">
                <a:latin typeface="+mn-lt"/>
                <a:cs typeface="+mn-cs"/>
              </a:rPr>
              <a:t>Improve</a:t>
            </a:r>
            <a:r>
              <a:rPr lang="de-CH" sz="2400" b="1" i="1" dirty="0">
                <a:latin typeface="+mn-lt"/>
                <a:cs typeface="+mn-cs"/>
              </a:rPr>
              <a:t> </a:t>
            </a:r>
            <a:r>
              <a:rPr lang="de-CH" sz="2400" b="1" i="1" dirty="0" err="1">
                <a:latin typeface="+mn-lt"/>
                <a:cs typeface="+mn-cs"/>
              </a:rPr>
              <a:t>presence</a:t>
            </a:r>
            <a:r>
              <a:rPr lang="de-CH" sz="2400" b="1" i="1" dirty="0">
                <a:latin typeface="+mn-lt"/>
                <a:cs typeface="+mn-cs"/>
              </a:rPr>
              <a:t> of EPS in media, </a:t>
            </a:r>
            <a:r>
              <a:rPr lang="de-CH" sz="2400" b="1" i="1" dirty="0" err="1">
                <a:latin typeface="+mn-lt"/>
                <a:cs typeface="+mn-cs"/>
              </a:rPr>
              <a:t>internet</a:t>
            </a:r>
            <a:r>
              <a:rPr lang="de-CH" sz="2400" b="1" i="1" dirty="0">
                <a:latin typeface="+mn-lt"/>
                <a:cs typeface="+mn-cs"/>
              </a:rPr>
              <a:t>, </a:t>
            </a:r>
            <a:r>
              <a:rPr lang="de-CH" sz="2400" b="1" i="1" dirty="0" err="1">
                <a:latin typeface="+mn-lt"/>
                <a:cs typeface="+mn-cs"/>
              </a:rPr>
              <a:t>science</a:t>
            </a:r>
            <a:r>
              <a:rPr lang="de-CH" sz="2400" b="1" i="1" dirty="0">
                <a:latin typeface="+mn-lt"/>
                <a:cs typeface="+mn-cs"/>
              </a:rPr>
              <a:t> </a:t>
            </a:r>
            <a:r>
              <a:rPr lang="de-CH" sz="2400" b="1" i="1" dirty="0" err="1">
                <a:latin typeface="+mn-lt"/>
                <a:cs typeface="+mn-cs"/>
              </a:rPr>
              <a:t>museums</a:t>
            </a:r>
            <a:r>
              <a:rPr lang="de-CH" sz="2400" b="1" i="1" dirty="0">
                <a:latin typeface="+mn-lt"/>
                <a:cs typeface="+mn-cs"/>
              </a:rPr>
              <a:t>, etc. </a:t>
            </a:r>
            <a:endParaRPr lang="en-US" sz="2400" b="1" i="1" dirty="0">
              <a:latin typeface="+mn-lt"/>
              <a:cs typeface="+mn-cs"/>
            </a:endParaRPr>
          </a:p>
          <a:p>
            <a:pPr eaLnBrk="0" hangingPunct="0">
              <a:buFontTx/>
              <a:buChar char="•"/>
              <a:defRPr/>
            </a:pPr>
            <a:endParaRPr lang="en-US" sz="2400" b="1" i="1" dirty="0">
              <a:latin typeface="+mn-lt"/>
              <a:cs typeface="+mn-cs"/>
            </a:endParaRPr>
          </a:p>
          <a:p>
            <a:pPr eaLnBrk="0" hangingPunct="0">
              <a:defRPr/>
            </a:pPr>
            <a:endParaRPr lang="en-US" sz="2400" dirty="0">
              <a:latin typeface="Arial" pitchFamily="34" charset="0"/>
              <a:cs typeface="Arial" pitchFamily="34" charset="0"/>
            </a:endParaRPr>
          </a:p>
          <a:p>
            <a:pPr eaLnBrk="0" hangingPunct="0">
              <a:defRPr/>
            </a:pPr>
            <a:endParaRPr lang="en-US" sz="2400" dirty="0">
              <a:latin typeface="Arial" pitchFamily="34" charset="0"/>
              <a:cs typeface="Arial" pitchFamily="34" charset="0"/>
            </a:endParaRPr>
          </a:p>
        </p:txBody>
      </p:sp>
      <p:sp>
        <p:nvSpPr>
          <p:cNvPr id="4"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400" b="1" dirty="0">
                <a:solidFill>
                  <a:srgbClr val="0000FF"/>
                </a:solidFill>
                <a:latin typeface="+mj-lt"/>
                <a:ea typeface="+mj-ea"/>
                <a:cs typeface="+mj-cs"/>
              </a:rPr>
              <a:t>Mission for EPS</a:t>
            </a:r>
          </a:p>
        </p:txBody>
      </p:sp>
      <p:cxnSp>
        <p:nvCxnSpPr>
          <p:cNvPr id="5" name="Straight Connector 4"/>
          <p:cNvCxnSpPr/>
          <p:nvPr/>
        </p:nvCxnSpPr>
        <p:spPr>
          <a:xfrm>
            <a:off x="755650" y="12684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50181"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5">
                                            <p:txEl>
                                              <p:pRg st="2" end="2"/>
                                            </p:txEl>
                                          </p:spTgt>
                                        </p:tgtEl>
                                        <p:attrNameLst>
                                          <p:attrName>style.visibility</p:attrName>
                                        </p:attrNameLst>
                                      </p:cBhvr>
                                      <p:to>
                                        <p:strVal val="visible"/>
                                      </p:to>
                                    </p:set>
                                    <p:animEffect transition="in" filter="blinds(horizontal)">
                                      <p:cBhvr>
                                        <p:cTn id="7" dur="500"/>
                                        <p:tgtEl>
                                          <p:spTgt spid="102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5">
                                            <p:txEl>
                                              <p:pRg st="3" end="3"/>
                                            </p:txEl>
                                          </p:spTgt>
                                        </p:tgtEl>
                                        <p:attrNameLst>
                                          <p:attrName>style.visibility</p:attrName>
                                        </p:attrNameLst>
                                      </p:cBhvr>
                                      <p:to>
                                        <p:strVal val="visible"/>
                                      </p:to>
                                    </p:set>
                                    <p:animEffect transition="in" filter="blinds(horizontal)">
                                      <p:cBhvr>
                                        <p:cTn id="12" dur="500"/>
                                        <p:tgtEl>
                                          <p:spTgt spid="1025">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025">
                                            <p:txEl>
                                              <p:pRg st="4" end="4"/>
                                            </p:txEl>
                                          </p:spTgt>
                                        </p:tgtEl>
                                        <p:attrNameLst>
                                          <p:attrName>style.visibility</p:attrName>
                                        </p:attrNameLst>
                                      </p:cBhvr>
                                      <p:to>
                                        <p:strVal val="visible"/>
                                      </p:to>
                                    </p:set>
                                    <p:animEffect transition="in" filter="blinds(horizontal)">
                                      <p:cBhvr>
                                        <p:cTn id="15" dur="500"/>
                                        <p:tgtEl>
                                          <p:spTgt spid="102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5">
                                            <p:txEl>
                                              <p:pRg st="5" end="5"/>
                                            </p:txEl>
                                          </p:spTgt>
                                        </p:tgtEl>
                                        <p:attrNameLst>
                                          <p:attrName>style.visibility</p:attrName>
                                        </p:attrNameLst>
                                      </p:cBhvr>
                                      <p:to>
                                        <p:strVal val="visible"/>
                                      </p:to>
                                    </p:set>
                                    <p:animEffect transition="in" filter="blinds(horizontal)">
                                      <p:cBhvr>
                                        <p:cTn id="20" dur="500"/>
                                        <p:tgtEl>
                                          <p:spTgt spid="1025">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025">
                                            <p:txEl>
                                              <p:pRg st="6" end="6"/>
                                            </p:txEl>
                                          </p:spTgt>
                                        </p:tgtEl>
                                        <p:attrNameLst>
                                          <p:attrName>style.visibility</p:attrName>
                                        </p:attrNameLst>
                                      </p:cBhvr>
                                      <p:to>
                                        <p:strVal val="visible"/>
                                      </p:to>
                                    </p:set>
                                    <p:animEffect transition="in" filter="blinds(horizontal)">
                                      <p:cBhvr>
                                        <p:cTn id="23" dur="500"/>
                                        <p:tgtEl>
                                          <p:spTgt spid="102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25">
                                            <p:txEl>
                                              <p:pRg st="7" end="7"/>
                                            </p:txEl>
                                          </p:spTgt>
                                        </p:tgtEl>
                                        <p:attrNameLst>
                                          <p:attrName>style.visibility</p:attrName>
                                        </p:attrNameLst>
                                      </p:cBhvr>
                                      <p:to>
                                        <p:strVal val="visible"/>
                                      </p:to>
                                    </p:set>
                                    <p:animEffect transition="in" filter="blinds(horizontal)">
                                      <p:cBhvr>
                                        <p:cTn id="28" dur="500"/>
                                        <p:tgtEl>
                                          <p:spTgt spid="102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025">
                                            <p:txEl>
                                              <p:pRg st="8" end="8"/>
                                            </p:txEl>
                                          </p:spTgt>
                                        </p:tgtEl>
                                        <p:attrNameLst>
                                          <p:attrName>style.visibility</p:attrName>
                                        </p:attrNameLst>
                                      </p:cBhvr>
                                      <p:to>
                                        <p:strVal val="visible"/>
                                      </p:to>
                                    </p:set>
                                    <p:animEffect transition="in" filter="blinds(horizontal)">
                                      <p:cBhvr>
                                        <p:cTn id="31" dur="500"/>
                                        <p:tgtEl>
                                          <p:spTgt spid="1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Key roles of EPS</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3" name="TextBox 2"/>
          <p:cNvSpPr txBox="1"/>
          <p:nvPr/>
        </p:nvSpPr>
        <p:spPr>
          <a:xfrm>
            <a:off x="384825" y="1556792"/>
            <a:ext cx="8712968" cy="4893647"/>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mn-lt"/>
              </a:rPr>
              <a:t>Enhance </a:t>
            </a:r>
            <a:r>
              <a:rPr lang="en-US" sz="2400" b="1" dirty="0">
                <a:latin typeface="+mn-lt"/>
              </a:rPr>
              <a:t>cooperation with National Societies &amp; Collaborating </a:t>
            </a:r>
            <a:r>
              <a:rPr lang="en-US" sz="2400" b="1" dirty="0" smtClean="0">
                <a:latin typeface="+mn-lt"/>
              </a:rPr>
              <a:t>Societies</a:t>
            </a:r>
          </a:p>
          <a:p>
            <a:pPr marL="342900" indent="-342900">
              <a:buFont typeface="Arial" panose="020B0604020202020204" pitchFamily="34" charset="0"/>
              <a:buChar char="•"/>
            </a:pPr>
            <a:endParaRPr lang="en-US" sz="2400" b="1" dirty="0" smtClean="0">
              <a:latin typeface="+mn-lt"/>
            </a:endParaRPr>
          </a:p>
          <a:p>
            <a:pPr marL="342900" indent="-342900">
              <a:buFont typeface="Arial" panose="020B0604020202020204" pitchFamily="34" charset="0"/>
              <a:buChar char="•"/>
            </a:pPr>
            <a:r>
              <a:rPr lang="en-US" sz="2400" b="1" dirty="0" smtClean="0">
                <a:latin typeface="+mn-lt"/>
              </a:rPr>
              <a:t>Define </a:t>
            </a:r>
            <a:r>
              <a:rPr lang="en-US" sz="2400" b="1" dirty="0">
                <a:latin typeface="+mn-lt"/>
              </a:rPr>
              <a:t>priorities and areas of most common interest such as funding of fundamental research, science &amp; innovation programs, education and equal opportunity, outreach and promotion of  talented students, physics students networks, links between industry and academia, large scale infrastructures, physics for development and north-south cooperation, etc</a:t>
            </a:r>
            <a:r>
              <a:rPr lang="en-US" sz="2400" b="1" dirty="0" smtClean="0">
                <a:latin typeface="+mn-lt"/>
              </a:rPr>
              <a:t>..</a:t>
            </a:r>
          </a:p>
          <a:p>
            <a:endParaRPr lang="en-US" sz="2400" b="1" dirty="0">
              <a:latin typeface="+mn-lt"/>
            </a:endParaRPr>
          </a:p>
          <a:p>
            <a:pPr marL="342900" indent="-342900">
              <a:buFont typeface="Arial" panose="020B0604020202020204" pitchFamily="34" charset="0"/>
              <a:buChar char="•"/>
            </a:pPr>
            <a:r>
              <a:rPr lang="en-US" sz="2400" b="1" dirty="0" smtClean="0">
                <a:latin typeface="+mn-lt"/>
              </a:rPr>
              <a:t>Decide </a:t>
            </a:r>
            <a:r>
              <a:rPr lang="en-US" sz="2400" b="1" dirty="0">
                <a:latin typeface="+mn-lt"/>
              </a:rPr>
              <a:t>on strategic initiatives and get more involved in EU policies (research, energy, environment, health, ethics, etc.) and better represent physicists in Brussels (local office)</a:t>
            </a:r>
          </a:p>
        </p:txBody>
      </p:sp>
    </p:spTree>
    <p:extLst>
      <p:ext uri="{BB962C8B-B14F-4D97-AF65-F5344CB8AC3E}">
        <p14:creationId xmlns:p14="http://schemas.microsoft.com/office/powerpoint/2010/main" val="86072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5288" y="1300163"/>
            <a:ext cx="9144000" cy="4862512"/>
          </a:xfrm>
          <a:prstGeom prst="rect">
            <a:avLst/>
          </a:prstGeom>
          <a:noFill/>
          <a:ln w="9525">
            <a:noFill/>
            <a:miter lim="800000"/>
            <a:headEnd/>
            <a:tailEnd/>
          </a:ln>
          <a:effectLst/>
        </p:spPr>
        <p:txBody>
          <a:bodyPr anchor="ctr">
            <a:spAutoFit/>
          </a:bodyPr>
          <a:lstStyle/>
          <a:p>
            <a:pPr eaLnBrk="0" hangingPunct="0">
              <a:defRPr/>
            </a:pPr>
            <a:r>
              <a:rPr lang="en-US" sz="2800" b="1" i="1" dirty="0">
                <a:solidFill>
                  <a:srgbClr val="0000FF"/>
                </a:solidFill>
                <a:latin typeface="+mn-lt"/>
                <a:cs typeface="+mn-cs"/>
              </a:rPr>
              <a:t>Financial and human resources</a:t>
            </a:r>
          </a:p>
          <a:p>
            <a:pPr eaLnBrk="0" hangingPunct="0">
              <a:lnSpc>
                <a:spcPct val="150000"/>
              </a:lnSpc>
              <a:defRPr/>
            </a:pPr>
            <a:endParaRPr lang="en-US" sz="2800" b="1" i="1" dirty="0">
              <a:solidFill>
                <a:srgbClr val="0000FF"/>
              </a:solidFill>
              <a:latin typeface="+mn-lt"/>
              <a:cs typeface="+mn-cs"/>
            </a:endParaRPr>
          </a:p>
          <a:p>
            <a:pPr eaLnBrk="0" hangingPunct="0">
              <a:buFontTx/>
              <a:buChar char="•"/>
              <a:defRPr/>
            </a:pPr>
            <a:r>
              <a:rPr lang="en-US" sz="2400" dirty="0">
                <a:latin typeface="+mn-lt"/>
                <a:cs typeface="+mn-cs"/>
              </a:rPr>
              <a:t>  </a:t>
            </a:r>
            <a:r>
              <a:rPr lang="en-US" sz="2400" b="1" i="1" dirty="0">
                <a:latin typeface="+mn-lt"/>
                <a:cs typeface="+mn-cs"/>
              </a:rPr>
              <a:t>Assess financial structure &amp; optimize budget </a:t>
            </a:r>
          </a:p>
          <a:p>
            <a:pPr marL="266700" indent="-266700" eaLnBrk="0" hangingPunct="0">
              <a:buFontTx/>
              <a:buChar char="•"/>
              <a:defRPr/>
            </a:pPr>
            <a:r>
              <a:rPr lang="en-US" sz="2400" b="1" i="1" dirty="0">
                <a:solidFill>
                  <a:prstClr val="black"/>
                </a:solidFill>
                <a:latin typeface="+mn-lt"/>
                <a:cs typeface="+mn-cs"/>
              </a:rPr>
              <a:t>More income from IMs, AMs and  perhaps  from Conference      Service Department</a:t>
            </a:r>
            <a:endParaRPr lang="en-US" sz="2400" b="1" i="1" dirty="0">
              <a:latin typeface="+mn-lt"/>
              <a:cs typeface="+mn-cs"/>
            </a:endParaRPr>
          </a:p>
          <a:p>
            <a:pPr marL="268288" indent="-268288" eaLnBrk="0" hangingPunct="0">
              <a:buFontTx/>
              <a:buChar char="•"/>
              <a:defRPr/>
            </a:pPr>
            <a:r>
              <a:rPr lang="en-US" sz="2400" b="1" i="1" dirty="0">
                <a:latin typeface="+mn-lt"/>
                <a:cs typeface="+mn-cs"/>
              </a:rPr>
              <a:t>Work closely with Secretariat’s  staff  to monitor progress and evaluate improvement  potential </a:t>
            </a:r>
          </a:p>
          <a:p>
            <a:pPr eaLnBrk="0" hangingPunct="0">
              <a:buFontTx/>
              <a:buChar char="•"/>
              <a:defRPr/>
            </a:pPr>
            <a:r>
              <a:rPr lang="en-US" sz="2400" b="1" i="1" dirty="0">
                <a:latin typeface="+mn-lt"/>
                <a:cs typeface="+mn-cs"/>
              </a:rPr>
              <a:t>  New staff  for political affairs &amp; international relations </a:t>
            </a:r>
          </a:p>
          <a:p>
            <a:pPr eaLnBrk="0" hangingPunct="0">
              <a:buFontTx/>
              <a:buChar char="•"/>
              <a:defRPr/>
            </a:pPr>
            <a:endParaRPr lang="en-US" sz="2400" b="1" i="1" dirty="0">
              <a:latin typeface="+mn-lt"/>
              <a:cs typeface="+mn-cs"/>
            </a:endParaRPr>
          </a:p>
          <a:p>
            <a:pPr eaLnBrk="0" hangingPunct="0">
              <a:buFontTx/>
              <a:buChar char="•"/>
              <a:defRPr/>
            </a:pPr>
            <a:endParaRPr lang="en-US" sz="2400" dirty="0">
              <a:latin typeface="+mn-lt"/>
              <a:cs typeface="+mn-cs"/>
            </a:endParaRPr>
          </a:p>
          <a:p>
            <a:pPr eaLnBrk="0" hangingPunct="0">
              <a:buFontTx/>
              <a:buChar char="•"/>
              <a:defRPr/>
            </a:pPr>
            <a:endParaRPr lang="en-US" sz="2400" dirty="0">
              <a:latin typeface="Arial" pitchFamily="34" charset="0"/>
              <a:cs typeface="Arial" pitchFamily="34" charset="0"/>
            </a:endParaRPr>
          </a:p>
          <a:p>
            <a:pPr eaLnBrk="0" hangingPunct="0">
              <a:defRPr/>
            </a:pPr>
            <a:endParaRPr lang="en-US" sz="2400" dirty="0">
              <a:latin typeface="Arial" pitchFamily="34" charset="0"/>
              <a:cs typeface="Arial" pitchFamily="34" charset="0"/>
            </a:endParaRPr>
          </a:p>
        </p:txBody>
      </p:sp>
      <p:sp>
        <p:nvSpPr>
          <p:cNvPr id="3"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400" b="1" dirty="0">
                <a:solidFill>
                  <a:srgbClr val="0000FF"/>
                </a:solidFill>
                <a:latin typeface="+mj-lt"/>
                <a:ea typeface="+mj-ea"/>
                <a:cs typeface="+mj-cs"/>
              </a:rPr>
              <a:t>Mission for EPS</a:t>
            </a:r>
          </a:p>
        </p:txBody>
      </p:sp>
      <p:cxnSp>
        <p:nvCxnSpPr>
          <p:cNvPr id="5" name="Straight Connector 4"/>
          <p:cNvCxnSpPr/>
          <p:nvPr/>
        </p:nvCxnSpPr>
        <p:spPr>
          <a:xfrm>
            <a:off x="755650" y="12684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51205"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horizontal)">
                                      <p:cBhvr>
                                        <p:cTn id="15" dur="500"/>
                                        <p:tgtEl>
                                          <p:spTgt spid="4">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blinds(horizontal)">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EPS </a:t>
            </a:r>
            <a:r>
              <a:rPr lang="en-US" sz="3600" b="1" dirty="0" smtClean="0">
                <a:solidFill>
                  <a:srgbClr val="0070C0"/>
                </a:solidFill>
                <a:latin typeface="Arial" charset="0"/>
              </a:rPr>
              <a:t>Policies</a:t>
            </a:r>
            <a:endParaRPr lang="en-US" sz="2800" b="1" dirty="0" smtClean="0">
              <a:solidFill>
                <a:srgbClr val="0070C0"/>
              </a:solidFill>
              <a:latin typeface="Arial" charset="0"/>
            </a:endParaRPr>
          </a:p>
        </p:txBody>
      </p:sp>
      <p:cxnSp>
        <p:nvCxnSpPr>
          <p:cNvPr id="14" name="Straight Connector 13"/>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30725" name="Picture 1"/>
          <p:cNvPicPr>
            <a:picLocks noChangeAspect="1" noChangeArrowheads="1"/>
          </p:cNvPicPr>
          <p:nvPr/>
        </p:nvPicPr>
        <p:blipFill>
          <a:blip r:embed="rId2" cstate="print"/>
          <a:srcRect/>
          <a:stretch>
            <a:fillRect/>
          </a:stretch>
        </p:blipFill>
        <p:spPr bwMode="auto">
          <a:xfrm>
            <a:off x="7380288" y="260350"/>
            <a:ext cx="1439862" cy="1439863"/>
          </a:xfrm>
          <a:prstGeom prst="rect">
            <a:avLst/>
          </a:prstGeom>
          <a:noFill/>
          <a:ln w="9525">
            <a:noFill/>
            <a:miter lim="800000"/>
            <a:headEnd/>
            <a:tailEnd/>
          </a:ln>
        </p:spPr>
      </p:pic>
      <p:sp>
        <p:nvSpPr>
          <p:cNvPr id="2" name="TextBox 1"/>
          <p:cNvSpPr txBox="1"/>
          <p:nvPr/>
        </p:nvSpPr>
        <p:spPr>
          <a:xfrm>
            <a:off x="276225" y="1566196"/>
            <a:ext cx="8812925" cy="3046988"/>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 </a:t>
            </a:r>
            <a:r>
              <a:rPr lang="en-US" sz="2400" b="1" dirty="0" smtClean="0">
                <a:latin typeface="+mj-lt"/>
              </a:rPr>
              <a:t>EPS </a:t>
            </a:r>
            <a:r>
              <a:rPr lang="en-US" sz="2400" b="1" dirty="0">
                <a:latin typeface="+mj-lt"/>
              </a:rPr>
              <a:t>provides a forum for </a:t>
            </a:r>
            <a:r>
              <a:rPr lang="en-US" sz="2400" b="1" dirty="0" smtClean="0">
                <a:latin typeface="+mj-lt"/>
              </a:rPr>
              <a:t>physics </a:t>
            </a:r>
            <a:r>
              <a:rPr lang="en-US" sz="2400" b="1" dirty="0" smtClean="0">
                <a:latin typeface="+mj-lt"/>
              </a:rPr>
              <a:t>community </a:t>
            </a:r>
            <a:r>
              <a:rPr lang="en-US" sz="2400" b="1" dirty="0">
                <a:latin typeface="+mj-lt"/>
              </a:rPr>
              <a:t>in Europe to </a:t>
            </a:r>
            <a:r>
              <a:rPr lang="en-US" sz="2400" b="1" dirty="0" smtClean="0">
                <a:latin typeface="+mj-lt"/>
              </a:rPr>
              <a:t>discuss</a:t>
            </a:r>
          </a:p>
          <a:p>
            <a:r>
              <a:rPr lang="en-US" sz="2400" b="1" dirty="0">
                <a:latin typeface="+mj-lt"/>
              </a:rPr>
              <a:t> </a:t>
            </a:r>
            <a:r>
              <a:rPr lang="en-US" sz="2400" b="1" dirty="0" smtClean="0">
                <a:latin typeface="+mj-lt"/>
              </a:rPr>
              <a:t>   </a:t>
            </a:r>
            <a:r>
              <a:rPr lang="en-US" sz="2400" b="1" dirty="0" smtClean="0">
                <a:latin typeface="+mj-lt"/>
              </a:rPr>
              <a:t> issues important </a:t>
            </a:r>
            <a:r>
              <a:rPr lang="en-US" sz="2400" b="1" dirty="0">
                <a:latin typeface="+mj-lt"/>
              </a:rPr>
              <a:t>to </a:t>
            </a:r>
            <a:r>
              <a:rPr lang="en-US" sz="2400" b="1" dirty="0" smtClean="0">
                <a:latin typeface="+mj-lt"/>
              </a:rPr>
              <a:t>research </a:t>
            </a:r>
            <a:r>
              <a:rPr lang="en-US" sz="2400" b="1" dirty="0">
                <a:latin typeface="+mj-lt"/>
              </a:rPr>
              <a:t>and education and the </a:t>
            </a:r>
            <a:r>
              <a:rPr lang="en-US" sz="2400" b="1" dirty="0" smtClean="0">
                <a:latin typeface="+mj-lt"/>
              </a:rPr>
              <a:t>relationship</a:t>
            </a:r>
          </a:p>
          <a:p>
            <a:r>
              <a:rPr lang="en-US" sz="2400" b="1" dirty="0">
                <a:latin typeface="+mj-lt"/>
              </a:rPr>
              <a:t> </a:t>
            </a:r>
            <a:r>
              <a:rPr lang="en-US" sz="2400" b="1" dirty="0" smtClean="0">
                <a:latin typeface="+mj-lt"/>
              </a:rPr>
              <a:t>  </a:t>
            </a:r>
            <a:r>
              <a:rPr lang="en-US" sz="2400" b="1" dirty="0" smtClean="0">
                <a:latin typeface="+mj-lt"/>
              </a:rPr>
              <a:t>  between  </a:t>
            </a:r>
            <a:r>
              <a:rPr lang="en-US" sz="2400" b="1" dirty="0" smtClean="0">
                <a:latin typeface="+mj-lt"/>
              </a:rPr>
              <a:t>physics </a:t>
            </a:r>
            <a:r>
              <a:rPr lang="en-US" sz="2400" b="1" dirty="0">
                <a:latin typeface="+mj-lt"/>
              </a:rPr>
              <a:t>and society. </a:t>
            </a:r>
            <a:endParaRPr lang="en-US" sz="2400" b="1" dirty="0" smtClean="0">
              <a:latin typeface="+mj-lt"/>
            </a:endParaRPr>
          </a:p>
          <a:p>
            <a:pPr marL="342900" indent="-342900">
              <a:buFont typeface="Arial" panose="020B0604020202020204" pitchFamily="34" charset="0"/>
              <a:buChar char="•"/>
            </a:pPr>
            <a:r>
              <a:rPr lang="en-US" sz="2400" b="1" dirty="0" smtClean="0">
                <a:latin typeface="+mj-lt"/>
              </a:rPr>
              <a:t>Through </a:t>
            </a:r>
            <a:r>
              <a:rPr lang="en-US" sz="2400" b="1" dirty="0">
                <a:latin typeface="+mj-lt"/>
              </a:rPr>
              <a:t>its broad membership </a:t>
            </a:r>
            <a:r>
              <a:rPr lang="en-US" sz="2400" b="1" dirty="0" smtClean="0">
                <a:latin typeface="+mj-lt"/>
              </a:rPr>
              <a:t>base EPS </a:t>
            </a:r>
            <a:r>
              <a:rPr lang="en-US" sz="2400" b="1" dirty="0">
                <a:latin typeface="+mj-lt"/>
              </a:rPr>
              <a:t>represents the views </a:t>
            </a:r>
            <a:endParaRPr lang="en-US" sz="2400" b="1" dirty="0" smtClean="0">
              <a:latin typeface="+mj-lt"/>
            </a:endParaRPr>
          </a:p>
          <a:p>
            <a:r>
              <a:rPr lang="en-US" sz="2400" b="1" dirty="0">
                <a:latin typeface="+mj-lt"/>
              </a:rPr>
              <a:t> </a:t>
            </a:r>
            <a:r>
              <a:rPr lang="en-US" sz="2400" b="1" dirty="0" smtClean="0">
                <a:latin typeface="+mj-lt"/>
              </a:rPr>
              <a:t>    </a:t>
            </a:r>
            <a:r>
              <a:rPr lang="en-US" sz="2400" b="1" dirty="0" smtClean="0">
                <a:latin typeface="+mj-lt"/>
              </a:rPr>
              <a:t>of </a:t>
            </a:r>
            <a:r>
              <a:rPr lang="en-US" sz="2400" b="1" dirty="0">
                <a:latin typeface="+mj-lt"/>
              </a:rPr>
              <a:t>the </a:t>
            </a:r>
            <a:r>
              <a:rPr lang="en-US" sz="2400" b="1" dirty="0" smtClean="0">
                <a:latin typeface="+mj-lt"/>
              </a:rPr>
              <a:t>physics  </a:t>
            </a:r>
            <a:r>
              <a:rPr lang="en-US" sz="2400" b="1" dirty="0">
                <a:latin typeface="+mj-lt"/>
              </a:rPr>
              <a:t>community in Europe.</a:t>
            </a:r>
          </a:p>
          <a:p>
            <a:pPr marL="342900" indent="-342900">
              <a:buFont typeface="Arial" panose="020B0604020202020204" pitchFamily="34" charset="0"/>
              <a:buChar char="•"/>
            </a:pPr>
            <a:r>
              <a:rPr lang="en-US" sz="2400" b="1" dirty="0" smtClean="0">
                <a:solidFill>
                  <a:srgbClr val="C00000"/>
                </a:solidFill>
                <a:latin typeface="+mj-lt"/>
              </a:rPr>
              <a:t>EPS </a:t>
            </a:r>
            <a:r>
              <a:rPr lang="en-US" sz="2400" b="1" dirty="0">
                <a:solidFill>
                  <a:srgbClr val="C00000"/>
                </a:solidFill>
                <a:latin typeface="+mj-lt"/>
              </a:rPr>
              <a:t>provides information </a:t>
            </a:r>
            <a:r>
              <a:rPr lang="en-US" sz="2400" b="1" dirty="0" smtClean="0">
                <a:solidFill>
                  <a:srgbClr val="C00000"/>
                </a:solidFill>
                <a:latin typeface="+mj-lt"/>
              </a:rPr>
              <a:t>to policy </a:t>
            </a:r>
            <a:r>
              <a:rPr lang="en-US" sz="2400" b="1" dirty="0">
                <a:solidFill>
                  <a:srgbClr val="C00000"/>
                </a:solidFill>
                <a:latin typeface="+mj-lt"/>
              </a:rPr>
              <a:t>makers and </a:t>
            </a:r>
            <a:r>
              <a:rPr lang="en-US" sz="2400" b="1" dirty="0" smtClean="0">
                <a:solidFill>
                  <a:srgbClr val="C00000"/>
                </a:solidFill>
                <a:latin typeface="+mj-lt"/>
              </a:rPr>
              <a:t>general </a:t>
            </a:r>
            <a:r>
              <a:rPr lang="en-US" sz="2400" b="1" dirty="0" smtClean="0">
                <a:solidFill>
                  <a:srgbClr val="C00000"/>
                </a:solidFill>
                <a:latin typeface="+mj-lt"/>
              </a:rPr>
              <a:t>public</a:t>
            </a:r>
          </a:p>
          <a:p>
            <a:r>
              <a:rPr lang="en-US" sz="2400" b="1" dirty="0" smtClean="0">
                <a:solidFill>
                  <a:srgbClr val="C00000"/>
                </a:solidFill>
                <a:latin typeface="+mj-lt"/>
              </a:rPr>
              <a:t> </a:t>
            </a:r>
            <a:r>
              <a:rPr lang="en-US" sz="2400" b="1" dirty="0" smtClean="0">
                <a:solidFill>
                  <a:srgbClr val="C00000"/>
                </a:solidFill>
                <a:latin typeface="+mj-lt"/>
              </a:rPr>
              <a:t>    to </a:t>
            </a:r>
            <a:r>
              <a:rPr lang="en-US" sz="2400" b="1" dirty="0">
                <a:solidFill>
                  <a:srgbClr val="C00000"/>
                </a:solidFill>
                <a:latin typeface="+mj-lt"/>
              </a:rPr>
              <a:t>understand </a:t>
            </a:r>
            <a:r>
              <a:rPr lang="en-US" sz="2400" b="1" dirty="0" smtClean="0">
                <a:solidFill>
                  <a:srgbClr val="C00000"/>
                </a:solidFill>
                <a:latin typeface="+mj-lt"/>
              </a:rPr>
              <a:t>issues </a:t>
            </a:r>
            <a:r>
              <a:rPr lang="en-US" sz="2400" b="1" dirty="0">
                <a:solidFill>
                  <a:srgbClr val="C00000"/>
                </a:solidFill>
                <a:latin typeface="+mj-lt"/>
              </a:rPr>
              <a:t>from the point of view of </a:t>
            </a:r>
            <a:r>
              <a:rPr lang="en-US" sz="2400" b="1" dirty="0" smtClean="0">
                <a:solidFill>
                  <a:srgbClr val="C00000"/>
                </a:solidFill>
                <a:latin typeface="+mj-lt"/>
              </a:rPr>
              <a:t>physics on</a:t>
            </a:r>
            <a:endParaRPr lang="en-US" sz="2400" b="1" dirty="0">
              <a:solidFill>
                <a:srgbClr val="C00000"/>
              </a:solidFill>
              <a:latin typeface="+mj-lt"/>
            </a:endParaRPr>
          </a:p>
          <a:p>
            <a:endParaRPr lang="en-US" sz="2400" b="1" dirty="0">
              <a:solidFill>
                <a:srgbClr val="C00000"/>
              </a:solidFill>
              <a:latin typeface="+mj-lt"/>
            </a:endParaRPr>
          </a:p>
        </p:txBody>
      </p:sp>
      <p:sp>
        <p:nvSpPr>
          <p:cNvPr id="3" name="TextBox 2"/>
          <p:cNvSpPr txBox="1"/>
          <p:nvPr/>
        </p:nvSpPr>
        <p:spPr>
          <a:xfrm>
            <a:off x="2757349" y="4221088"/>
            <a:ext cx="3751540" cy="3416320"/>
          </a:xfrm>
          <a:prstGeom prst="rect">
            <a:avLst/>
          </a:prstGeom>
          <a:noFill/>
        </p:spPr>
        <p:txBody>
          <a:bodyPr wrap="none" rtlCol="0">
            <a:spAutoFit/>
          </a:bodyPr>
          <a:lstStyle/>
          <a:p>
            <a:pPr marL="285750" indent="-285750">
              <a:buFont typeface="Arial" panose="020B0604020202020204" pitchFamily="34" charset="0"/>
              <a:buChar char="•"/>
            </a:pPr>
            <a:r>
              <a:rPr lang="en-US" sz="2400" b="1" dirty="0" smtClean="0">
                <a:solidFill>
                  <a:srgbClr val="C00000"/>
                </a:solidFill>
                <a:latin typeface="+mn-lt"/>
              </a:rPr>
              <a:t>Science and Research </a:t>
            </a:r>
          </a:p>
          <a:p>
            <a:pPr marL="285750" indent="-285750">
              <a:buFont typeface="Arial" panose="020B0604020202020204" pitchFamily="34" charset="0"/>
              <a:buChar char="•"/>
            </a:pPr>
            <a:r>
              <a:rPr lang="en-US" sz="2400" b="1" dirty="0" smtClean="0">
                <a:solidFill>
                  <a:srgbClr val="C00000"/>
                </a:solidFill>
                <a:latin typeface="+mn-lt"/>
              </a:rPr>
              <a:t>Education </a:t>
            </a:r>
          </a:p>
          <a:p>
            <a:pPr marL="285750" indent="-285750">
              <a:buFont typeface="Arial" panose="020B0604020202020204" pitchFamily="34" charset="0"/>
              <a:buChar char="•"/>
            </a:pPr>
            <a:r>
              <a:rPr lang="en-US" sz="2400" b="1" dirty="0" smtClean="0">
                <a:solidFill>
                  <a:srgbClr val="C00000"/>
                </a:solidFill>
                <a:latin typeface="+mn-lt"/>
              </a:rPr>
              <a:t>Energy and Environment</a:t>
            </a:r>
          </a:p>
          <a:p>
            <a:pPr marL="285750" indent="-285750">
              <a:buFont typeface="Arial" panose="020B0604020202020204" pitchFamily="34" charset="0"/>
              <a:buChar char="•"/>
            </a:pPr>
            <a:r>
              <a:rPr lang="en-US" sz="2400" b="1" dirty="0" smtClean="0">
                <a:solidFill>
                  <a:srgbClr val="C00000"/>
                </a:solidFill>
                <a:latin typeface="+mn-lt"/>
              </a:rPr>
              <a:t>Physics and Society</a:t>
            </a:r>
          </a:p>
          <a:p>
            <a:pPr marL="285750" indent="-285750">
              <a:buFont typeface="Arial" panose="020B0604020202020204" pitchFamily="34" charset="0"/>
              <a:buChar char="•"/>
            </a:pPr>
            <a:r>
              <a:rPr lang="en-US" sz="2400" b="1" dirty="0" smtClean="0">
                <a:solidFill>
                  <a:srgbClr val="C00000"/>
                </a:solidFill>
                <a:latin typeface="+mn-lt"/>
              </a:rPr>
              <a:t>Physics and Economy</a:t>
            </a:r>
          </a:p>
          <a:p>
            <a:pPr marL="285750" indent="-285750">
              <a:buFont typeface="Arial" panose="020B0604020202020204" pitchFamily="34" charset="0"/>
              <a:buChar char="•"/>
            </a:pPr>
            <a:r>
              <a:rPr lang="en-US" sz="2400" b="1" dirty="0" smtClean="0">
                <a:solidFill>
                  <a:srgbClr val="C00000"/>
                </a:solidFill>
                <a:latin typeface="+mn-lt"/>
              </a:rPr>
              <a:t>European cooperation</a:t>
            </a:r>
          </a:p>
          <a:p>
            <a:pPr marL="285750" indent="-285750">
              <a:buFont typeface="Arial" panose="020B0604020202020204" pitchFamily="34" charset="0"/>
              <a:buChar char="•"/>
            </a:pPr>
            <a:r>
              <a:rPr lang="en-US" sz="2400" b="1" dirty="0" smtClean="0">
                <a:solidFill>
                  <a:srgbClr val="C00000"/>
                </a:solidFill>
                <a:latin typeface="+mn-lt"/>
              </a:rPr>
              <a:t>International cooperation</a:t>
            </a:r>
          </a:p>
          <a:p>
            <a:pPr marL="285750" indent="-285750">
              <a:buFont typeface="Arial" panose="020B0604020202020204" pitchFamily="34" charset="0"/>
              <a:buChar char="•"/>
            </a:pPr>
            <a:endParaRPr lang="en-US" sz="2400" b="1" dirty="0" smtClean="0">
              <a:solidFill>
                <a:srgbClr val="C00000"/>
              </a:solidFill>
              <a:latin typeface="+mn-lt"/>
            </a:endParaRPr>
          </a:p>
          <a:p>
            <a:pPr marL="285750" indent="-285750">
              <a:buFont typeface="Arial" panose="020B0604020202020204" pitchFamily="34" charset="0"/>
              <a:buChar char="•"/>
            </a:pPr>
            <a:endParaRPr lang="en-US" sz="2400" b="1" dirty="0">
              <a:solidFill>
                <a:srgbClr val="C00000"/>
              </a:solidFill>
              <a:latin typeface="+mn-lt"/>
            </a:endParaRPr>
          </a:p>
        </p:txBody>
      </p:sp>
    </p:spTree>
    <p:extLst>
      <p:ext uri="{BB962C8B-B14F-4D97-AF65-F5344CB8AC3E}">
        <p14:creationId xmlns:p14="http://schemas.microsoft.com/office/powerpoint/2010/main" val="4634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Science in Europe (I)</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7028485" y="3406641"/>
            <a:ext cx="2224489" cy="1452990"/>
          </a:xfrm>
          <a:prstGeom prst="rect">
            <a:avLst/>
          </a:prstGeom>
        </p:spPr>
      </p:pic>
      <p:pic>
        <p:nvPicPr>
          <p:cNvPr id="3" name="Picture 2"/>
          <p:cNvPicPr>
            <a:picLocks noChangeAspect="1"/>
          </p:cNvPicPr>
          <p:nvPr/>
        </p:nvPicPr>
        <p:blipFill>
          <a:blip r:embed="rId5"/>
          <a:stretch>
            <a:fillRect/>
          </a:stretch>
        </p:blipFill>
        <p:spPr>
          <a:xfrm>
            <a:off x="54900" y="4298056"/>
            <a:ext cx="7339833" cy="1079177"/>
          </a:xfrm>
          <a:prstGeom prst="rect">
            <a:avLst/>
          </a:prstGeom>
        </p:spPr>
      </p:pic>
      <p:pic>
        <p:nvPicPr>
          <p:cNvPr id="4" name="Picture 3"/>
          <p:cNvPicPr>
            <a:picLocks noChangeAspect="1"/>
          </p:cNvPicPr>
          <p:nvPr/>
        </p:nvPicPr>
        <p:blipFill>
          <a:blip r:embed="rId6"/>
          <a:stretch>
            <a:fillRect/>
          </a:stretch>
        </p:blipFill>
        <p:spPr>
          <a:xfrm>
            <a:off x="5214477" y="1723713"/>
            <a:ext cx="3557012" cy="1118667"/>
          </a:xfrm>
          <a:prstGeom prst="rect">
            <a:avLst/>
          </a:prstGeom>
        </p:spPr>
      </p:pic>
      <p:pic>
        <p:nvPicPr>
          <p:cNvPr id="6" name="Picture 5"/>
          <p:cNvPicPr>
            <a:picLocks noChangeAspect="1"/>
          </p:cNvPicPr>
          <p:nvPr/>
        </p:nvPicPr>
        <p:blipFill>
          <a:blip r:embed="rId7"/>
          <a:stretch>
            <a:fillRect/>
          </a:stretch>
        </p:blipFill>
        <p:spPr>
          <a:xfrm>
            <a:off x="261477" y="1241386"/>
            <a:ext cx="4953000" cy="1362075"/>
          </a:xfrm>
          <a:prstGeom prst="rect">
            <a:avLst/>
          </a:prstGeom>
        </p:spPr>
      </p:pic>
      <p:pic>
        <p:nvPicPr>
          <p:cNvPr id="8" name="Picture 7"/>
          <p:cNvPicPr>
            <a:picLocks noChangeAspect="1"/>
          </p:cNvPicPr>
          <p:nvPr/>
        </p:nvPicPr>
        <p:blipFill>
          <a:blip r:embed="rId8"/>
          <a:stretch>
            <a:fillRect/>
          </a:stretch>
        </p:blipFill>
        <p:spPr>
          <a:xfrm>
            <a:off x="1970411" y="2835138"/>
            <a:ext cx="3468856" cy="1330599"/>
          </a:xfrm>
          <a:prstGeom prst="rect">
            <a:avLst/>
          </a:prstGeom>
        </p:spPr>
      </p:pic>
      <p:pic>
        <p:nvPicPr>
          <p:cNvPr id="14" name="Picture 13"/>
          <p:cNvPicPr>
            <a:picLocks noChangeAspect="1"/>
          </p:cNvPicPr>
          <p:nvPr/>
        </p:nvPicPr>
        <p:blipFill>
          <a:blip r:embed="rId9"/>
          <a:stretch>
            <a:fillRect/>
          </a:stretch>
        </p:blipFill>
        <p:spPr>
          <a:xfrm>
            <a:off x="395288" y="5493212"/>
            <a:ext cx="1964759" cy="1233686"/>
          </a:xfrm>
          <a:prstGeom prst="rect">
            <a:avLst/>
          </a:prstGeom>
        </p:spPr>
      </p:pic>
      <p:pic>
        <p:nvPicPr>
          <p:cNvPr id="15" name="Picture 14"/>
          <p:cNvPicPr>
            <a:picLocks noChangeAspect="1"/>
          </p:cNvPicPr>
          <p:nvPr/>
        </p:nvPicPr>
        <p:blipFill>
          <a:blip r:embed="rId10"/>
          <a:stretch>
            <a:fillRect/>
          </a:stretch>
        </p:blipFill>
        <p:spPr>
          <a:xfrm>
            <a:off x="2627784" y="5563422"/>
            <a:ext cx="2796840" cy="1115080"/>
          </a:xfrm>
          <a:prstGeom prst="rect">
            <a:avLst/>
          </a:prstGeom>
        </p:spPr>
      </p:pic>
    </p:spTree>
    <p:extLst>
      <p:ext uri="{BB962C8B-B14F-4D97-AF65-F5344CB8AC3E}">
        <p14:creationId xmlns:p14="http://schemas.microsoft.com/office/powerpoint/2010/main" val="2856905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Science in Europe (II)</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10" name="Picture 9"/>
          <p:cNvPicPr>
            <a:picLocks noChangeAspect="1"/>
          </p:cNvPicPr>
          <p:nvPr/>
        </p:nvPicPr>
        <p:blipFill>
          <a:blip r:embed="rId4"/>
          <a:stretch>
            <a:fillRect/>
          </a:stretch>
        </p:blipFill>
        <p:spPr>
          <a:xfrm>
            <a:off x="342900" y="2499742"/>
            <a:ext cx="8801100" cy="857250"/>
          </a:xfrm>
          <a:prstGeom prst="rect">
            <a:avLst/>
          </a:prstGeom>
        </p:spPr>
      </p:pic>
      <p:sp>
        <p:nvSpPr>
          <p:cNvPr id="11" name="Rectangle 10"/>
          <p:cNvSpPr/>
          <p:nvPr/>
        </p:nvSpPr>
        <p:spPr>
          <a:xfrm>
            <a:off x="394597" y="3417381"/>
            <a:ext cx="8713788" cy="3323987"/>
          </a:xfrm>
          <a:prstGeom prst="rect">
            <a:avLst/>
          </a:prstGeom>
        </p:spPr>
        <p:txBody>
          <a:bodyPr wrap="square">
            <a:spAutoFit/>
          </a:bodyPr>
          <a:lstStyle/>
          <a:p>
            <a:r>
              <a:rPr lang="en-US" sz="2400" b="1" dirty="0"/>
              <a:t>The future of European science is </a:t>
            </a:r>
            <a:r>
              <a:rPr lang="en-US" sz="2400" b="1" dirty="0" smtClean="0"/>
              <a:t>changing</a:t>
            </a:r>
          </a:p>
          <a:p>
            <a:pPr marL="285750" indent="-285750">
              <a:buFont typeface="Arial" panose="020B0604020202020204" pitchFamily="34" charset="0"/>
              <a:buChar char="•"/>
            </a:pPr>
            <a:r>
              <a:rPr lang="en-US" b="1" dirty="0"/>
              <a:t>how can Horizon 2020 further develop the EU as an attractive place for new, innovative research</a:t>
            </a:r>
            <a:r>
              <a:rPr lang="en-US" b="1" dirty="0" smtClean="0"/>
              <a:t>?</a:t>
            </a:r>
          </a:p>
          <a:p>
            <a:pPr marL="285750" indent="-285750">
              <a:buFont typeface="Arial" panose="020B0604020202020204" pitchFamily="34" charset="0"/>
              <a:buChar char="•"/>
            </a:pPr>
            <a:r>
              <a:rPr lang="en-US" b="1" dirty="0"/>
              <a:t>How can Europe stay an attractive region for new, young scientists</a:t>
            </a:r>
            <a:r>
              <a:rPr lang="en-US" b="1" dirty="0" smtClean="0"/>
              <a:t>?</a:t>
            </a:r>
          </a:p>
          <a:p>
            <a:pPr marL="285750" indent="-285750">
              <a:buFont typeface="Arial" panose="020B0604020202020204" pitchFamily="34" charset="0"/>
              <a:buChar char="•"/>
            </a:pPr>
            <a:r>
              <a:rPr lang="en-US" b="1" dirty="0"/>
              <a:t>What role will Horizon 2020 play in the development of Europe’s research infrastructures</a:t>
            </a:r>
            <a:r>
              <a:rPr lang="en-US" b="1" dirty="0" smtClean="0"/>
              <a:t>?</a:t>
            </a:r>
          </a:p>
          <a:p>
            <a:pPr marL="285750" indent="-285750">
              <a:buFont typeface="Arial" panose="020B0604020202020204" pitchFamily="34" charset="0"/>
              <a:buChar char="•"/>
            </a:pPr>
            <a:endParaRPr lang="en-US" b="1" dirty="0"/>
          </a:p>
          <a:p>
            <a:r>
              <a:rPr lang="en-US" sz="2400" b="1" dirty="0" smtClean="0"/>
              <a:t>H2020 pillars:</a:t>
            </a:r>
            <a:r>
              <a:rPr lang="en-US" b="1" dirty="0" smtClean="0"/>
              <a:t>	</a:t>
            </a:r>
            <a:r>
              <a:rPr lang="en-US" b="1" dirty="0" smtClean="0">
                <a:solidFill>
                  <a:srgbClr val="0070C0"/>
                </a:solidFill>
              </a:rPr>
              <a:t>Excellent Science</a:t>
            </a:r>
          </a:p>
          <a:p>
            <a:r>
              <a:rPr lang="en-US" b="1" dirty="0">
                <a:solidFill>
                  <a:srgbClr val="0070C0"/>
                </a:solidFill>
              </a:rPr>
              <a:t>	</a:t>
            </a:r>
            <a:r>
              <a:rPr lang="en-US" b="1" dirty="0" smtClean="0">
                <a:solidFill>
                  <a:srgbClr val="0070C0"/>
                </a:solidFill>
              </a:rPr>
              <a:t>		Industrial Leadership</a:t>
            </a:r>
          </a:p>
          <a:p>
            <a:r>
              <a:rPr lang="en-US" b="1" dirty="0">
                <a:solidFill>
                  <a:srgbClr val="0070C0"/>
                </a:solidFill>
              </a:rPr>
              <a:t>	</a:t>
            </a:r>
            <a:r>
              <a:rPr lang="en-US" b="1" dirty="0" smtClean="0">
                <a:solidFill>
                  <a:srgbClr val="0070C0"/>
                </a:solidFill>
              </a:rPr>
              <a:t>		Policy &amp; Research</a:t>
            </a:r>
          </a:p>
          <a:p>
            <a:r>
              <a:rPr lang="en-US" b="1" dirty="0">
                <a:solidFill>
                  <a:srgbClr val="0070C0"/>
                </a:solidFill>
              </a:rPr>
              <a:t>	</a:t>
            </a:r>
            <a:r>
              <a:rPr lang="en-US" b="1" dirty="0" smtClean="0">
                <a:solidFill>
                  <a:srgbClr val="0070C0"/>
                </a:solidFill>
              </a:rPr>
              <a:t>		Global Collaboration        </a:t>
            </a:r>
            <a:r>
              <a:rPr lang="en-US" sz="1400" dirty="0" smtClean="0"/>
              <a:t>http</a:t>
            </a:r>
            <a:r>
              <a:rPr lang="en-US" sz="1400" dirty="0"/>
              <a:t>://</a:t>
            </a:r>
            <a:r>
              <a:rPr lang="en-US" sz="1400" dirty="0" smtClean="0"/>
              <a:t>horizon2020projects.com</a:t>
            </a:r>
            <a:r>
              <a:rPr lang="en-US" dirty="0" smtClean="0"/>
              <a:t>/</a:t>
            </a:r>
            <a:endParaRPr lang="en-US" dirty="0"/>
          </a:p>
        </p:txBody>
      </p:sp>
      <p:pic>
        <p:nvPicPr>
          <p:cNvPr id="14" name="Picture 13"/>
          <p:cNvPicPr>
            <a:picLocks noChangeAspect="1"/>
          </p:cNvPicPr>
          <p:nvPr/>
        </p:nvPicPr>
        <p:blipFill>
          <a:blip r:embed="rId5"/>
          <a:stretch>
            <a:fillRect/>
          </a:stretch>
        </p:blipFill>
        <p:spPr>
          <a:xfrm>
            <a:off x="342340" y="1090613"/>
            <a:ext cx="7134225" cy="1219200"/>
          </a:xfrm>
          <a:prstGeom prst="rect">
            <a:avLst/>
          </a:prstGeom>
        </p:spPr>
      </p:pic>
    </p:spTree>
    <p:extLst>
      <p:ext uri="{BB962C8B-B14F-4D97-AF65-F5344CB8AC3E}">
        <p14:creationId xmlns:p14="http://schemas.microsoft.com/office/powerpoint/2010/main" val="20273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additive="base">
                                        <p:cTn id="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anim calcmode="lin" valueType="num">
                                      <p:cBhvr additive="base">
                                        <p:cTn id="1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7" end="7"/>
                                            </p:txEl>
                                          </p:spTgt>
                                        </p:tgtEl>
                                        <p:attrNameLst>
                                          <p:attrName>style.visibility</p:attrName>
                                        </p:attrNameLst>
                                      </p:cBhvr>
                                      <p:to>
                                        <p:strVal val="visible"/>
                                      </p:to>
                                    </p:set>
                                    <p:anim calcmode="lin" valueType="num">
                                      <p:cBhvr additive="base">
                                        <p:cTn id="1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anim calcmode="lin" valueType="num">
                                      <p:cBhvr additive="base">
                                        <p:cTn id="1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Science in Europe (III)</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798513" y="3121604"/>
            <a:ext cx="6581775" cy="847725"/>
          </a:xfrm>
          <a:prstGeom prst="rect">
            <a:avLst/>
          </a:prstGeom>
        </p:spPr>
      </p:pic>
      <p:sp>
        <p:nvSpPr>
          <p:cNvPr id="4" name="Rectangle 3"/>
          <p:cNvSpPr/>
          <p:nvPr/>
        </p:nvSpPr>
        <p:spPr>
          <a:xfrm>
            <a:off x="683568" y="4096898"/>
            <a:ext cx="8748712" cy="3693319"/>
          </a:xfrm>
          <a:prstGeom prst="rect">
            <a:avLst/>
          </a:prstGeom>
        </p:spPr>
        <p:txBody>
          <a:bodyPr wrap="square">
            <a:spAutoFit/>
          </a:bodyPr>
          <a:lstStyle/>
          <a:p>
            <a:r>
              <a:rPr lang="en-US" b="1" dirty="0" smtClean="0"/>
              <a:t>8 members:</a:t>
            </a:r>
          </a:p>
          <a:p>
            <a:r>
              <a:rPr lang="en-US" b="1" i="1" dirty="0" smtClean="0"/>
              <a:t>CERN </a:t>
            </a:r>
            <a:r>
              <a:rPr lang="en-US" b="1" i="1" dirty="0"/>
              <a:t>- European </a:t>
            </a:r>
            <a:r>
              <a:rPr lang="en-US" b="1" i="1" dirty="0" err="1"/>
              <a:t>Organisation</a:t>
            </a:r>
            <a:r>
              <a:rPr lang="en-US" b="1" i="1" dirty="0"/>
              <a:t> for Nuclear </a:t>
            </a:r>
            <a:r>
              <a:rPr lang="en-US" b="1" i="1" dirty="0" smtClean="0"/>
              <a:t>Research </a:t>
            </a:r>
            <a:endParaRPr lang="en-US" b="1" i="1" dirty="0"/>
          </a:p>
          <a:p>
            <a:r>
              <a:rPr lang="en-US" b="1" i="1" dirty="0" smtClean="0"/>
              <a:t>EMBL </a:t>
            </a:r>
            <a:r>
              <a:rPr lang="en-US" b="1" i="1" dirty="0"/>
              <a:t>- European Molecular Biology </a:t>
            </a:r>
            <a:r>
              <a:rPr lang="en-US" b="1" i="1" dirty="0" smtClean="0"/>
              <a:t>Laboratory</a:t>
            </a:r>
          </a:p>
          <a:p>
            <a:r>
              <a:rPr lang="en-US" b="1" i="1" dirty="0"/>
              <a:t>ESA - European Space Agency </a:t>
            </a:r>
            <a:endParaRPr lang="en-US" b="1" i="1" dirty="0" smtClean="0"/>
          </a:p>
          <a:p>
            <a:r>
              <a:rPr lang="en-US" b="1" i="1" dirty="0"/>
              <a:t>ESO - European </a:t>
            </a:r>
            <a:r>
              <a:rPr lang="en-US" b="1" i="1" dirty="0" err="1"/>
              <a:t>Organisation</a:t>
            </a:r>
            <a:r>
              <a:rPr lang="en-US" b="1" i="1" dirty="0"/>
              <a:t> for Astronomical Research in </a:t>
            </a:r>
            <a:r>
              <a:rPr lang="en-US" b="1" i="1" dirty="0" smtClean="0"/>
              <a:t>Southern Hemisphere</a:t>
            </a:r>
          </a:p>
          <a:p>
            <a:r>
              <a:rPr lang="en-US" b="1" i="1" dirty="0" smtClean="0"/>
              <a:t>European </a:t>
            </a:r>
            <a:r>
              <a:rPr lang="en-US" b="1" i="1" dirty="0"/>
              <a:t>XFEL - European XFEL Free-Electron Laser </a:t>
            </a:r>
            <a:r>
              <a:rPr lang="en-US" b="1" i="1" dirty="0" smtClean="0"/>
              <a:t>Facility</a:t>
            </a:r>
          </a:p>
          <a:p>
            <a:r>
              <a:rPr lang="en-US" b="1" i="1" dirty="0" err="1"/>
              <a:t>EUROfusion</a:t>
            </a:r>
            <a:r>
              <a:rPr lang="en-US" b="1" i="1" dirty="0"/>
              <a:t> - European Consortium for the Development of Fusion </a:t>
            </a:r>
            <a:r>
              <a:rPr lang="en-US" b="1" i="1" dirty="0" smtClean="0"/>
              <a:t>Energy</a:t>
            </a:r>
          </a:p>
          <a:p>
            <a:r>
              <a:rPr lang="en-US" b="1" i="1" dirty="0"/>
              <a:t>ILL - </a:t>
            </a:r>
            <a:r>
              <a:rPr lang="en-US" b="1" i="1" dirty="0" err="1"/>
              <a:t>Institut</a:t>
            </a:r>
            <a:r>
              <a:rPr lang="en-US" b="1" i="1" dirty="0"/>
              <a:t> Laue-</a:t>
            </a:r>
            <a:r>
              <a:rPr lang="en-US" b="1" i="1" dirty="0" err="1"/>
              <a:t>Langevin</a:t>
            </a:r>
            <a:endParaRPr lang="en-US" b="1" i="1" dirty="0"/>
          </a:p>
          <a:p>
            <a:endParaRPr lang="en-US" dirty="0"/>
          </a:p>
          <a:p>
            <a:endParaRPr lang="en-US" dirty="0"/>
          </a:p>
          <a:p>
            <a:endParaRPr lang="en-US" dirty="0"/>
          </a:p>
          <a:p>
            <a:endParaRPr lang="en-US" dirty="0"/>
          </a:p>
        </p:txBody>
      </p:sp>
      <p:pic>
        <p:nvPicPr>
          <p:cNvPr id="10" name="Picture 9"/>
          <p:cNvPicPr>
            <a:picLocks noChangeAspect="1"/>
          </p:cNvPicPr>
          <p:nvPr/>
        </p:nvPicPr>
        <p:blipFill>
          <a:blip r:embed="rId5"/>
          <a:stretch>
            <a:fillRect/>
          </a:stretch>
        </p:blipFill>
        <p:spPr>
          <a:xfrm>
            <a:off x="1721453" y="1375346"/>
            <a:ext cx="4332670" cy="1405582"/>
          </a:xfrm>
          <a:prstGeom prst="rect">
            <a:avLst/>
          </a:prstGeom>
        </p:spPr>
      </p:pic>
      <p:sp>
        <p:nvSpPr>
          <p:cNvPr id="11" name="Rectangle 10"/>
          <p:cNvSpPr/>
          <p:nvPr/>
        </p:nvSpPr>
        <p:spPr>
          <a:xfrm>
            <a:off x="3419986" y="2624703"/>
            <a:ext cx="1531188" cy="369332"/>
          </a:xfrm>
          <a:prstGeom prst="rect">
            <a:avLst/>
          </a:prstGeom>
        </p:spPr>
        <p:txBody>
          <a:bodyPr wrap="none">
            <a:spAutoFit/>
          </a:bodyPr>
          <a:lstStyle/>
          <a:p>
            <a:r>
              <a:rPr lang="en-US" b="1" dirty="0" smtClean="0"/>
              <a:t>17 </a:t>
            </a:r>
            <a:r>
              <a:rPr lang="en-US" b="1" dirty="0"/>
              <a:t>members</a:t>
            </a:r>
          </a:p>
        </p:txBody>
      </p:sp>
    </p:spTree>
    <p:extLst>
      <p:ext uri="{BB962C8B-B14F-4D97-AF65-F5344CB8AC3E}">
        <p14:creationId xmlns:p14="http://schemas.microsoft.com/office/powerpoint/2010/main" val="360361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Science in Europe (IV)</a:t>
            </a:r>
            <a:endParaRPr lang="en-US" sz="2800" b="1" dirty="0" smtClean="0">
              <a:solidFill>
                <a:srgbClr val="0070C0"/>
              </a:solidFill>
              <a:latin typeface="Arial" charset="0"/>
            </a:endParaRPr>
          </a:p>
        </p:txBody>
      </p:sp>
      <p:cxnSp>
        <p:nvCxnSpPr>
          <p:cNvPr id="9" name="Straight Connector 8"/>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6630"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0" y="1854206"/>
            <a:ext cx="9109076" cy="1534806"/>
          </a:xfrm>
          <a:prstGeom prst="rect">
            <a:avLst/>
          </a:prstGeom>
        </p:spPr>
      </p:pic>
      <p:pic>
        <p:nvPicPr>
          <p:cNvPr id="8" name="Picture 7"/>
          <p:cNvPicPr>
            <a:picLocks noChangeAspect="1"/>
          </p:cNvPicPr>
          <p:nvPr/>
        </p:nvPicPr>
        <p:blipFill>
          <a:blip r:embed="rId5"/>
          <a:stretch>
            <a:fillRect/>
          </a:stretch>
        </p:blipFill>
        <p:spPr>
          <a:xfrm>
            <a:off x="1" y="3572960"/>
            <a:ext cx="8990012" cy="1718061"/>
          </a:xfrm>
          <a:prstGeom prst="rect">
            <a:avLst/>
          </a:prstGeom>
        </p:spPr>
      </p:pic>
      <p:sp>
        <p:nvSpPr>
          <p:cNvPr id="2" name="TextBox 1"/>
          <p:cNvSpPr txBox="1"/>
          <p:nvPr/>
        </p:nvSpPr>
        <p:spPr>
          <a:xfrm>
            <a:off x="1043608" y="5805264"/>
            <a:ext cx="5515484" cy="461665"/>
          </a:xfrm>
          <a:prstGeom prst="rect">
            <a:avLst/>
          </a:prstGeom>
          <a:noFill/>
        </p:spPr>
        <p:txBody>
          <a:bodyPr wrap="none" rtlCol="0">
            <a:spAutoFit/>
          </a:bodyPr>
          <a:lstStyle/>
          <a:p>
            <a:r>
              <a:rPr lang="en-US" sz="2400" dirty="0" smtClean="0"/>
              <a:t>And many more…!   We are not alone !</a:t>
            </a:r>
            <a:endParaRPr lang="en-US" sz="2400" dirty="0"/>
          </a:p>
        </p:txBody>
      </p:sp>
      <p:pic>
        <p:nvPicPr>
          <p:cNvPr id="10" name="Picture 9"/>
          <p:cNvPicPr>
            <a:picLocks noChangeAspect="1"/>
          </p:cNvPicPr>
          <p:nvPr/>
        </p:nvPicPr>
        <p:blipFill>
          <a:blip r:embed="rId6"/>
          <a:stretch>
            <a:fillRect/>
          </a:stretch>
        </p:blipFill>
        <p:spPr>
          <a:xfrm>
            <a:off x="6549548" y="5474969"/>
            <a:ext cx="2440465" cy="903233"/>
          </a:xfrm>
          <a:prstGeom prst="rect">
            <a:avLst/>
          </a:prstGeom>
        </p:spPr>
      </p:pic>
    </p:spTree>
    <p:extLst>
      <p:ext uri="{BB962C8B-B14F-4D97-AF65-F5344CB8AC3E}">
        <p14:creationId xmlns:p14="http://schemas.microsoft.com/office/powerpoint/2010/main" val="166323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276225" y="277813"/>
            <a:ext cx="8713788" cy="1008062"/>
          </a:xfrm>
        </p:spPr>
        <p:txBody>
          <a:bodyPr anchor="t"/>
          <a:lstStyle/>
          <a:p>
            <a:pPr algn="l" eaLnBrk="1" hangingPunct="1"/>
            <a:r>
              <a:rPr lang="en-US" sz="3600" b="1" dirty="0" smtClean="0">
                <a:solidFill>
                  <a:srgbClr val="0070C0"/>
                </a:solidFill>
                <a:latin typeface="Arial" charset="0"/>
              </a:rPr>
              <a:t>EPS activities</a:t>
            </a:r>
            <a:endParaRPr lang="en-US" sz="2800" b="1" dirty="0" smtClean="0">
              <a:solidFill>
                <a:srgbClr val="0070C0"/>
              </a:solidFill>
              <a:latin typeface="Arial" charset="0"/>
            </a:endParaRPr>
          </a:p>
        </p:txBody>
      </p:sp>
      <p:sp>
        <p:nvSpPr>
          <p:cNvPr id="7" name="Rectangle 7"/>
          <p:cNvSpPr>
            <a:spLocks noChangeArrowheads="1"/>
          </p:cNvSpPr>
          <p:nvPr/>
        </p:nvSpPr>
        <p:spPr bwMode="auto">
          <a:xfrm>
            <a:off x="395288" y="1268413"/>
            <a:ext cx="8496300" cy="5399170"/>
          </a:xfrm>
          <a:prstGeom prst="rect">
            <a:avLst/>
          </a:prstGeom>
          <a:noFill/>
          <a:ln w="9525">
            <a:noFill/>
            <a:miter lim="800000"/>
            <a:headEnd/>
            <a:tailEnd/>
          </a:ln>
        </p:spPr>
        <p:txBody>
          <a:bodyPr>
            <a:spAutoFit/>
          </a:bodyPr>
          <a:lstStyle/>
          <a:p>
            <a:pPr algn="just" fontAlgn="auto">
              <a:lnSpc>
                <a:spcPct val="110000"/>
              </a:lnSpc>
              <a:spcBef>
                <a:spcPts val="0"/>
              </a:spcBef>
              <a:spcAft>
                <a:spcPts val="0"/>
              </a:spcAft>
              <a:defRPr/>
            </a:pPr>
            <a:r>
              <a:rPr lang="en-US" sz="2400" b="1" dirty="0">
                <a:solidFill>
                  <a:srgbClr val="0070C0"/>
                </a:solidFill>
                <a:latin typeface="Calibri"/>
                <a:cs typeface="+mn-cs"/>
              </a:rPr>
              <a:t>Some Numbers and Keywords in 2014</a:t>
            </a:r>
          </a:p>
          <a:p>
            <a:pPr algn="just" fontAlgn="auto">
              <a:lnSpc>
                <a:spcPct val="110000"/>
              </a:lnSpc>
              <a:spcBef>
                <a:spcPts val="0"/>
              </a:spcBef>
              <a:spcAft>
                <a:spcPts val="0"/>
              </a:spcAft>
              <a:defRPr/>
            </a:pPr>
            <a:endParaRPr lang="en-US" sz="1000" b="1" dirty="0">
              <a:solidFill>
                <a:prstClr val="black"/>
              </a:solidFill>
              <a:latin typeface="Calibri"/>
              <a:cs typeface="+mn-cs"/>
            </a:endParaRPr>
          </a:p>
          <a:p>
            <a:pPr fontAlgn="auto">
              <a:lnSpc>
                <a:spcPct val="110000"/>
              </a:lnSpc>
              <a:spcBef>
                <a:spcPts val="0"/>
              </a:spcBef>
              <a:spcAft>
                <a:spcPts val="0"/>
              </a:spcAft>
              <a:tabLst>
                <a:tab pos="539750" algn="l"/>
              </a:tabLst>
              <a:defRPr/>
            </a:pPr>
            <a:endParaRPr lang="en-US" sz="300" dirty="0">
              <a:solidFill>
                <a:prstClr val="black"/>
              </a:solidFill>
              <a:latin typeface="Calibri"/>
              <a:cs typeface="+mn-cs"/>
            </a:endParaRP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11</a:t>
            </a:r>
            <a:r>
              <a:rPr lang="en-US" sz="2200" dirty="0">
                <a:solidFill>
                  <a:prstClr val="black"/>
                </a:solidFill>
                <a:latin typeface="Calibri"/>
                <a:cs typeface="+mn-cs"/>
              </a:rPr>
              <a:t> 	</a:t>
            </a:r>
            <a:r>
              <a:rPr lang="en-US" sz="2200" b="1" dirty="0">
                <a:solidFill>
                  <a:prstClr val="black"/>
                </a:solidFill>
                <a:latin typeface="Calibri"/>
                <a:cs typeface="+mn-cs"/>
              </a:rPr>
              <a:t>Divisions</a:t>
            </a:r>
            <a:r>
              <a:rPr lang="en-US" sz="2200" dirty="0">
                <a:solidFill>
                  <a:prstClr val="black"/>
                </a:solidFill>
                <a:latin typeface="Calibri"/>
                <a:cs typeface="+mn-cs"/>
              </a:rPr>
              <a:t> covering different sub-disciplines</a:t>
            </a: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7</a:t>
            </a:r>
            <a:r>
              <a:rPr lang="en-US" sz="2200" dirty="0">
                <a:solidFill>
                  <a:prstClr val="black"/>
                </a:solidFill>
                <a:latin typeface="Calibri"/>
                <a:cs typeface="+mn-cs"/>
              </a:rPr>
              <a:t>	</a:t>
            </a:r>
            <a:r>
              <a:rPr lang="en-US" sz="2200" b="1" dirty="0">
                <a:solidFill>
                  <a:prstClr val="black"/>
                </a:solidFill>
                <a:latin typeface="Calibri"/>
                <a:cs typeface="+mn-cs"/>
              </a:rPr>
              <a:t>Groups</a:t>
            </a:r>
            <a:r>
              <a:rPr lang="en-US" sz="2200" dirty="0">
                <a:solidFill>
                  <a:prstClr val="black"/>
                </a:solidFill>
                <a:latin typeface="Calibri"/>
                <a:cs typeface="+mn-cs"/>
              </a:rPr>
              <a:t> in areas of cross-cutting interest</a:t>
            </a: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5</a:t>
            </a:r>
            <a:r>
              <a:rPr lang="en-US" sz="2200" dirty="0">
                <a:solidFill>
                  <a:prstClr val="black"/>
                </a:solidFill>
                <a:latin typeface="Calibri"/>
                <a:cs typeface="+mn-cs"/>
              </a:rPr>
              <a:t> 	</a:t>
            </a:r>
            <a:r>
              <a:rPr lang="en-US" sz="2200" b="1" dirty="0">
                <a:solidFill>
                  <a:prstClr val="black"/>
                </a:solidFill>
                <a:latin typeface="Calibri"/>
                <a:cs typeface="+mn-cs"/>
              </a:rPr>
              <a:t>Committees </a:t>
            </a:r>
            <a:r>
              <a:rPr lang="en-US" sz="2200" dirty="0">
                <a:solidFill>
                  <a:prstClr val="black"/>
                </a:solidFill>
                <a:latin typeface="Calibri"/>
                <a:cs typeface="+mn-cs"/>
              </a:rPr>
              <a:t>(</a:t>
            </a:r>
            <a:r>
              <a:rPr lang="en-US" sz="2200" dirty="0" err="1">
                <a:solidFill>
                  <a:prstClr val="black"/>
                </a:solidFill>
                <a:latin typeface="Calibri"/>
                <a:cs typeface="+mn-cs"/>
              </a:rPr>
              <a:t>e.g</a:t>
            </a:r>
            <a:r>
              <a:rPr lang="en-US" sz="2200" dirty="0">
                <a:solidFill>
                  <a:prstClr val="black"/>
                </a:solidFill>
                <a:latin typeface="Calibri"/>
                <a:cs typeface="+mn-cs"/>
              </a:rPr>
              <a:t>, Equal Opportunities, </a:t>
            </a:r>
            <a:r>
              <a:rPr lang="en-US" sz="2200" dirty="0" smtClean="0">
                <a:solidFill>
                  <a:prstClr val="black"/>
                </a:solidFill>
                <a:latin typeface="Calibri"/>
                <a:cs typeface="+mn-cs"/>
              </a:rPr>
              <a:t>Forum </a:t>
            </a:r>
            <a:r>
              <a:rPr lang="en-US" sz="2200" dirty="0">
                <a:solidFill>
                  <a:prstClr val="black"/>
                </a:solidFill>
                <a:latin typeface="Calibri"/>
                <a:cs typeface="+mn-cs"/>
              </a:rPr>
              <a:t>Physics and Society, </a:t>
            </a:r>
            <a:r>
              <a:rPr lang="en-US" sz="2200" dirty="0" smtClean="0">
                <a:solidFill>
                  <a:prstClr val="black"/>
                </a:solidFill>
                <a:latin typeface="Calibri"/>
                <a:cs typeface="+mn-cs"/>
              </a:rPr>
              <a:t>   	Young </a:t>
            </a:r>
            <a:r>
              <a:rPr lang="en-US" sz="2200" dirty="0">
                <a:solidFill>
                  <a:prstClr val="black"/>
                </a:solidFill>
                <a:latin typeface="Calibri"/>
                <a:cs typeface="+mn-cs"/>
              </a:rPr>
              <a:t>Minds</a:t>
            </a:r>
            <a:r>
              <a:rPr lang="en-US" sz="2200" dirty="0" smtClean="0">
                <a:solidFill>
                  <a:prstClr val="black"/>
                </a:solidFill>
                <a:latin typeface="Calibri"/>
                <a:cs typeface="+mn-cs"/>
              </a:rPr>
              <a:t>, European Integration,…)</a:t>
            </a:r>
            <a:endParaRPr lang="en-US" sz="2200" dirty="0">
              <a:solidFill>
                <a:prstClr val="black"/>
              </a:solidFill>
              <a:latin typeface="Calibri"/>
              <a:cs typeface="+mn-cs"/>
            </a:endParaRP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20</a:t>
            </a:r>
            <a:r>
              <a:rPr lang="en-US" sz="2200" dirty="0">
                <a:solidFill>
                  <a:prstClr val="black"/>
                </a:solidFill>
                <a:latin typeface="Calibri"/>
                <a:cs typeface="+mn-cs"/>
              </a:rPr>
              <a:t>	</a:t>
            </a:r>
            <a:r>
              <a:rPr lang="en-US" sz="2200" b="1" dirty="0">
                <a:solidFill>
                  <a:prstClr val="black"/>
                </a:solidFill>
                <a:latin typeface="Calibri"/>
                <a:cs typeface="+mn-cs"/>
              </a:rPr>
              <a:t>Prizes</a:t>
            </a:r>
            <a:r>
              <a:rPr lang="en-US" sz="2200" dirty="0">
                <a:solidFill>
                  <a:prstClr val="black"/>
                </a:solidFill>
                <a:latin typeface="Calibri"/>
                <a:cs typeface="+mn-cs"/>
              </a:rPr>
              <a:t> awarded </a:t>
            </a: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15</a:t>
            </a:r>
            <a:r>
              <a:rPr lang="en-US" sz="2200" dirty="0">
                <a:solidFill>
                  <a:prstClr val="black"/>
                </a:solidFill>
                <a:latin typeface="Calibri"/>
                <a:cs typeface="+mn-cs"/>
              </a:rPr>
              <a:t> 	</a:t>
            </a:r>
            <a:r>
              <a:rPr lang="en-US" sz="2200" b="1" dirty="0">
                <a:solidFill>
                  <a:prstClr val="black"/>
                </a:solidFill>
                <a:latin typeface="Calibri"/>
                <a:cs typeface="+mn-cs"/>
              </a:rPr>
              <a:t>Conferences</a:t>
            </a:r>
            <a:r>
              <a:rPr lang="en-US" sz="2200" dirty="0">
                <a:solidFill>
                  <a:prstClr val="black"/>
                </a:solidFill>
                <a:latin typeface="Calibri"/>
                <a:cs typeface="+mn-cs"/>
              </a:rPr>
              <a:t> by EPS office and/or D&amp;G</a:t>
            </a: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3</a:t>
            </a:r>
            <a:r>
              <a:rPr lang="en-US" sz="2200" dirty="0">
                <a:solidFill>
                  <a:prstClr val="black"/>
                </a:solidFill>
                <a:latin typeface="Calibri"/>
                <a:cs typeface="+mn-cs"/>
              </a:rPr>
              <a:t>	new </a:t>
            </a:r>
            <a:r>
              <a:rPr lang="en-US" sz="2200" b="1" dirty="0">
                <a:solidFill>
                  <a:prstClr val="black"/>
                </a:solidFill>
                <a:latin typeface="Calibri"/>
                <a:cs typeface="+mn-cs"/>
              </a:rPr>
              <a:t>Fellows</a:t>
            </a: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2</a:t>
            </a:r>
            <a:r>
              <a:rPr lang="en-US" sz="2200" dirty="0">
                <a:solidFill>
                  <a:prstClr val="black"/>
                </a:solidFill>
                <a:latin typeface="Calibri"/>
                <a:cs typeface="+mn-cs"/>
              </a:rPr>
              <a:t> 	new </a:t>
            </a:r>
            <a:r>
              <a:rPr lang="en-US" sz="2200" b="1" dirty="0">
                <a:solidFill>
                  <a:prstClr val="black"/>
                </a:solidFill>
                <a:latin typeface="Calibri"/>
                <a:cs typeface="+mn-cs"/>
              </a:rPr>
              <a:t>Honorary Members</a:t>
            </a: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5 	</a:t>
            </a:r>
            <a:r>
              <a:rPr lang="en-US" sz="2200" dirty="0">
                <a:solidFill>
                  <a:prstClr val="black"/>
                </a:solidFill>
                <a:latin typeface="Calibri"/>
                <a:cs typeface="+mn-cs"/>
              </a:rPr>
              <a:t>new</a:t>
            </a:r>
            <a:r>
              <a:rPr lang="en-US" sz="2200" b="1" dirty="0">
                <a:solidFill>
                  <a:prstClr val="black"/>
                </a:solidFill>
                <a:latin typeface="Calibri"/>
                <a:cs typeface="+mn-cs"/>
              </a:rPr>
              <a:t> </a:t>
            </a:r>
            <a:r>
              <a:rPr lang="en-US" sz="2200" b="1" dirty="0" smtClean="0">
                <a:solidFill>
                  <a:prstClr val="black"/>
                </a:solidFill>
                <a:latin typeface="Calibri"/>
                <a:cs typeface="+mn-cs"/>
              </a:rPr>
              <a:t>Historic  </a:t>
            </a:r>
            <a:r>
              <a:rPr lang="en-US" sz="2200" b="1" dirty="0">
                <a:solidFill>
                  <a:prstClr val="black"/>
                </a:solidFill>
                <a:latin typeface="Calibri"/>
                <a:cs typeface="+mn-cs"/>
              </a:rPr>
              <a:t>Sites</a:t>
            </a:r>
            <a:endParaRPr lang="en-US" sz="1200" b="1" dirty="0">
              <a:solidFill>
                <a:prstClr val="black"/>
              </a:solidFill>
              <a:latin typeface="Calibri"/>
              <a:cs typeface="+mn-cs"/>
            </a:endParaRP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4</a:t>
            </a:r>
            <a:r>
              <a:rPr lang="en-US" sz="2200" dirty="0">
                <a:solidFill>
                  <a:prstClr val="black"/>
                </a:solidFill>
                <a:latin typeface="Calibri"/>
                <a:cs typeface="+mn-cs"/>
              </a:rPr>
              <a:t>	</a:t>
            </a:r>
            <a:r>
              <a:rPr lang="en-US" sz="2200" b="1" dirty="0">
                <a:solidFill>
                  <a:prstClr val="black"/>
                </a:solidFill>
                <a:latin typeface="Calibri"/>
                <a:cs typeface="+mn-cs"/>
              </a:rPr>
              <a:t>Journals and Publications</a:t>
            </a:r>
            <a:r>
              <a:rPr lang="en-US" sz="2200" dirty="0">
                <a:solidFill>
                  <a:prstClr val="black"/>
                </a:solidFill>
                <a:latin typeface="Calibri"/>
                <a:cs typeface="+mn-cs"/>
              </a:rPr>
              <a:t> EPL, EJP, EPN, </a:t>
            </a:r>
            <a:r>
              <a:rPr lang="en-US" sz="2200" dirty="0" err="1" smtClean="0">
                <a:solidFill>
                  <a:prstClr val="black"/>
                </a:solidFill>
                <a:latin typeface="Calibri"/>
                <a:cs typeface="+mn-cs"/>
              </a:rPr>
              <a:t>eEPS</a:t>
            </a:r>
            <a:endParaRPr lang="en-US" sz="2200" dirty="0">
              <a:solidFill>
                <a:prstClr val="black"/>
              </a:solidFill>
              <a:latin typeface="Calibri"/>
              <a:cs typeface="+mn-cs"/>
            </a:endParaRPr>
          </a:p>
          <a:p>
            <a:pPr fontAlgn="auto">
              <a:lnSpc>
                <a:spcPct val="110000"/>
              </a:lnSpc>
              <a:spcBef>
                <a:spcPts val="0"/>
              </a:spcBef>
              <a:spcAft>
                <a:spcPts val="0"/>
              </a:spcAft>
              <a:tabLst>
                <a:tab pos="539750" algn="l"/>
              </a:tabLst>
              <a:defRPr/>
            </a:pPr>
            <a:endParaRPr lang="en-US" sz="1050" dirty="0">
              <a:solidFill>
                <a:prstClr val="black"/>
              </a:solidFill>
              <a:latin typeface="Calibri"/>
              <a:cs typeface="+mn-cs"/>
            </a:endParaRPr>
          </a:p>
          <a:p>
            <a:pPr algn="just" fontAlgn="auto">
              <a:lnSpc>
                <a:spcPct val="110000"/>
              </a:lnSpc>
              <a:spcBef>
                <a:spcPts val="0"/>
              </a:spcBef>
              <a:spcAft>
                <a:spcPts val="0"/>
              </a:spcAft>
              <a:defRPr/>
            </a:pPr>
            <a:r>
              <a:rPr lang="en-US" sz="2400" b="1" dirty="0">
                <a:solidFill>
                  <a:srgbClr val="0070C0"/>
                </a:solidFill>
                <a:latin typeface="Calibri"/>
                <a:cs typeface="+mn-cs"/>
              </a:rPr>
              <a:t>a</a:t>
            </a:r>
            <a:r>
              <a:rPr lang="en-US" sz="2400" b="1" dirty="0" smtClean="0">
                <a:solidFill>
                  <a:srgbClr val="0070C0"/>
                </a:solidFill>
                <a:latin typeface="Calibri"/>
                <a:cs typeface="+mn-cs"/>
              </a:rPr>
              <a:t>nd </a:t>
            </a:r>
            <a:r>
              <a:rPr lang="en-US" sz="2400" b="1" dirty="0">
                <a:solidFill>
                  <a:srgbClr val="0070C0"/>
                </a:solidFill>
                <a:latin typeface="Calibri"/>
                <a:cs typeface="+mn-cs"/>
              </a:rPr>
              <a:t>… </a:t>
            </a:r>
            <a:endParaRPr lang="en-US" sz="1100" dirty="0">
              <a:solidFill>
                <a:prstClr val="black"/>
              </a:solidFill>
              <a:latin typeface="Calibri"/>
              <a:cs typeface="+mn-cs"/>
            </a:endParaRPr>
          </a:p>
          <a:p>
            <a:pPr fontAlgn="auto">
              <a:lnSpc>
                <a:spcPct val="110000"/>
              </a:lnSpc>
              <a:spcBef>
                <a:spcPts val="0"/>
              </a:spcBef>
              <a:spcAft>
                <a:spcPts val="0"/>
              </a:spcAft>
              <a:tabLst>
                <a:tab pos="539750" algn="l"/>
              </a:tabLst>
              <a:defRPr/>
            </a:pPr>
            <a:r>
              <a:rPr lang="en-US" sz="2200" b="1" dirty="0">
                <a:solidFill>
                  <a:prstClr val="black"/>
                </a:solidFill>
                <a:latin typeface="Calibri"/>
                <a:cs typeface="+mn-cs"/>
              </a:rPr>
              <a:t>IYL2015, Grants, Statements, International Relations, Joint Schools, </a:t>
            </a:r>
            <a:r>
              <a:rPr lang="en-US" sz="2200" b="1" dirty="0" smtClean="0">
                <a:solidFill>
                  <a:prstClr val="black"/>
                </a:solidFill>
                <a:latin typeface="Calibri"/>
                <a:cs typeface="+mn-cs"/>
              </a:rPr>
              <a:t>… </a:t>
            </a:r>
            <a:endParaRPr lang="en-US" sz="2200" b="1" dirty="0">
              <a:solidFill>
                <a:prstClr val="black"/>
              </a:solidFill>
              <a:latin typeface="Calibri"/>
              <a:cs typeface="+mn-cs"/>
            </a:endParaRPr>
          </a:p>
        </p:txBody>
      </p:sp>
      <p:pic>
        <p:nvPicPr>
          <p:cNvPr id="27652" name="Picture 2"/>
          <p:cNvPicPr>
            <a:picLocks noChangeAspect="1" noChangeArrowheads="1"/>
          </p:cNvPicPr>
          <p:nvPr/>
        </p:nvPicPr>
        <p:blipFill>
          <a:blip r:embed="rId2" cstate="print"/>
          <a:srcRect/>
          <a:stretch>
            <a:fillRect/>
          </a:stretch>
        </p:blipFill>
        <p:spPr bwMode="auto">
          <a:xfrm>
            <a:off x="6660232" y="3284984"/>
            <a:ext cx="2015421" cy="2736874"/>
          </a:xfrm>
          <a:prstGeom prst="rect">
            <a:avLst/>
          </a:prstGeom>
          <a:noFill/>
          <a:ln w="9525">
            <a:noFill/>
            <a:miter lim="800000"/>
            <a:headEnd/>
            <a:tailEnd/>
          </a:ln>
        </p:spPr>
      </p:pic>
      <p:cxnSp>
        <p:nvCxnSpPr>
          <p:cNvPr id="10" name="Straight Connector 9"/>
          <p:cNvCxnSpPr/>
          <p:nvPr/>
        </p:nvCxnSpPr>
        <p:spPr>
          <a:xfrm>
            <a:off x="395288" y="1052513"/>
            <a:ext cx="76327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27654" name="Picture 1"/>
          <p:cNvPicPr>
            <a:picLocks noChangeAspect="1" noChangeArrowheads="1"/>
          </p:cNvPicPr>
          <p:nvPr/>
        </p:nvPicPr>
        <p:blipFill>
          <a:blip r:embed="rId3" cstate="print"/>
          <a:srcRect/>
          <a:stretch>
            <a:fillRect/>
          </a:stretch>
        </p:blipFill>
        <p:spPr bwMode="auto">
          <a:xfrm>
            <a:off x="7380288" y="260350"/>
            <a:ext cx="1439862" cy="1439863"/>
          </a:xfrm>
          <a:prstGeom prst="rect">
            <a:avLst/>
          </a:prstGeom>
          <a:noFill/>
          <a:ln w="9525">
            <a:noFill/>
            <a:miter lim="800000"/>
            <a:headEnd/>
            <a:tailEnd/>
          </a:ln>
        </p:spPr>
      </p:pic>
    </p:spTree>
    <p:extLst>
      <p:ext uri="{BB962C8B-B14F-4D97-AF65-F5344CB8AC3E}">
        <p14:creationId xmlns:p14="http://schemas.microsoft.com/office/powerpoint/2010/main" val="30776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3" end="13"/>
                                            </p:txEl>
                                          </p:spTgt>
                                        </p:tgtEl>
                                        <p:attrNameLst>
                                          <p:attrName>style.visibility</p:attrName>
                                        </p:attrNameLst>
                                      </p:cBhvr>
                                      <p:to>
                                        <p:strVal val="visible"/>
                                      </p:to>
                                    </p:set>
                                    <p:anim calcmode="lin" valueType="num">
                                      <p:cBhvr additive="base">
                                        <p:cTn id="7"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4" end="14"/>
                                            </p:txEl>
                                          </p:spTgt>
                                        </p:tgtEl>
                                        <p:attrNameLst>
                                          <p:attrName>style.visibility</p:attrName>
                                        </p:attrNameLst>
                                      </p:cBhvr>
                                      <p:to>
                                        <p:strVal val="visible"/>
                                      </p:to>
                                    </p:set>
                                    <p:anim calcmode="lin" valueType="num">
                                      <p:cBhvr additive="base">
                                        <p:cTn id="11"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BM Planet White">
  <a:themeElements>
    <a:clrScheme name="IBM Planet Whi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IBM Planet 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800" b="1" i="0" u="none" strike="noStrike" cap="none" normalizeH="0" baseline="0" smtClean="0">
            <a:ln>
              <a:noFill/>
            </a:ln>
            <a:solidFill>
              <a:srgbClr val="0000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800" b="1" i="0" u="none" strike="noStrike" cap="none" normalizeH="0" baseline="0" smtClean="0">
            <a:ln>
              <a:noFill/>
            </a:ln>
            <a:solidFill>
              <a:srgbClr val="0000FF"/>
            </a:solidFill>
            <a:effectLst/>
            <a:latin typeface="Arial" pitchFamily="34" charset="0"/>
            <a:cs typeface="Arial" pitchFamily="34" charset="0"/>
          </a:defRPr>
        </a:defPPr>
      </a:lstStyle>
    </a:lnDef>
  </a:objectDefaults>
  <a:extraClrSchemeLst>
    <a:extraClrScheme>
      <a:clrScheme name="IBM Planet Whi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40940</TotalTime>
  <Words>2855</Words>
  <Application>Microsoft Office PowerPoint</Application>
  <PresentationFormat>On-screen Show (4:3)</PresentationFormat>
  <Paragraphs>335</Paragraphs>
  <Slides>30</Slides>
  <Notes>15</Notes>
  <HiddenSlides>5</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MS PGothic</vt:lpstr>
      <vt:lpstr>Arial</vt:lpstr>
      <vt:lpstr>Calibri</vt:lpstr>
      <vt:lpstr>Times New Roman</vt:lpstr>
      <vt:lpstr>Wingdings</vt:lpstr>
      <vt:lpstr>Office Theme</vt:lpstr>
      <vt:lpstr>IBM Planet White</vt:lpstr>
      <vt:lpstr>1_Office Theme</vt:lpstr>
      <vt:lpstr>  Responsability of scientists  in public matters Advising on Science  C. Rossel</vt:lpstr>
      <vt:lpstr>Membership in 2015</vt:lpstr>
      <vt:lpstr>Key roles of EPS</vt:lpstr>
      <vt:lpstr>EPS Policies</vt:lpstr>
      <vt:lpstr>Science in Europe (I)</vt:lpstr>
      <vt:lpstr>Science in Europe (II)</vt:lpstr>
      <vt:lpstr>Science in Europe (III)</vt:lpstr>
      <vt:lpstr>Science in Europe (IV)</vt:lpstr>
      <vt:lpstr>EPS activities</vt:lpstr>
      <vt:lpstr>Young Minds</vt:lpstr>
      <vt:lpstr>Communication</vt:lpstr>
      <vt:lpstr>Editorials – Opinion columns</vt:lpstr>
      <vt:lpstr>EPS Statements &amp; Reports </vt:lpstr>
      <vt:lpstr>EPS Statements &amp; Reports 2015 </vt:lpstr>
      <vt:lpstr>Physics and EU Economies</vt:lpstr>
      <vt:lpstr>How to advice politicians</vt:lpstr>
      <vt:lpstr>Skills needed by scientists</vt:lpstr>
      <vt:lpstr>Knowledge and value changes</vt:lpstr>
      <vt:lpstr>EPS in Brussels</vt:lpstr>
      <vt:lpstr>EPS in Brussels</vt:lpstr>
      <vt:lpstr>One example - Facing angry climate</vt:lpstr>
      <vt:lpstr>Facing angry climate</vt:lpstr>
      <vt:lpstr>Facing angry climate</vt:lpstr>
      <vt:lpstr>Facing angry climate</vt:lpstr>
      <vt:lpstr>Facing angry climate</vt:lpstr>
      <vt:lpstr>Conclusions</vt:lpstr>
      <vt:lpstr>PowerPoint Presentation</vt:lpstr>
      <vt:lpstr>PowerPoint Presentation</vt:lpstr>
      <vt:lpstr>PowerPoint Presentation</vt:lpstr>
      <vt:lpstr>PowerPoint Presentation</vt:lpstr>
    </vt:vector>
  </TitlesOfParts>
  <Company>IBM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Christophe Rossel</dc:title>
  <dc:creator>Christophe P Rossel</dc:creator>
  <cp:lastModifiedBy>Christophe Rossel</cp:lastModifiedBy>
  <cp:revision>505</cp:revision>
  <dcterms:created xsi:type="dcterms:W3CDTF">2014-03-18T14:49:04Z</dcterms:created>
  <dcterms:modified xsi:type="dcterms:W3CDTF">2015-09-23T06:27:31Z</dcterms:modified>
</cp:coreProperties>
</file>